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314" r:id="rId2"/>
    <p:sldId id="405" r:id="rId3"/>
    <p:sldId id="427" r:id="rId4"/>
    <p:sldId id="432" r:id="rId5"/>
    <p:sldId id="433" r:id="rId6"/>
    <p:sldId id="434" r:id="rId7"/>
    <p:sldId id="428" r:id="rId8"/>
    <p:sldId id="422" r:id="rId9"/>
    <p:sldId id="435" r:id="rId10"/>
    <p:sldId id="431" r:id="rId11"/>
    <p:sldId id="407" r:id="rId12"/>
    <p:sldId id="408" r:id="rId13"/>
    <p:sldId id="409" r:id="rId14"/>
    <p:sldId id="410" r:id="rId15"/>
    <p:sldId id="424" r:id="rId16"/>
    <p:sldId id="411" r:id="rId17"/>
    <p:sldId id="412" r:id="rId18"/>
    <p:sldId id="430" r:id="rId19"/>
    <p:sldId id="413" r:id="rId20"/>
    <p:sldId id="426" r:id="rId21"/>
    <p:sldId id="415" r:id="rId22"/>
    <p:sldId id="416" r:id="rId23"/>
  </p:sldIdLst>
  <p:sldSz cx="9144000" cy="5143500" type="screen16x9"/>
  <p:notesSz cx="6797675" cy="9928225"/>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XOB9zzk4dG7gKltSKYSDZA==" hashData="EbailTfvoMg0nPA9gHu0GNa5zptUwlevKzxv05KrJqYCa9zu3UTyke2hOuvDBxe+a8eit+ARcVrkZ5W8k+TmyQ=="/>
  <p:extLst>
    <p:ext uri="{EFAFB233-063F-42B5-8137-9DF3F51BA10A}">
      <p15:sldGuideLst xmlns:p15="http://schemas.microsoft.com/office/powerpoint/2012/main">
        <p15:guide id="1" orient="horz" pos="1620">
          <p15:clr>
            <a:srgbClr val="A4A3A4"/>
          </p15:clr>
        </p15:guide>
        <p15:guide id="2" pos="133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scher Naomi EDA FSI" initials="FSI" lastIdx="8" clrIdx="0">
    <p:extLst>
      <p:ext uri="{19B8F6BF-5375-455C-9EA6-DF929625EA0E}">
        <p15:presenceInfo xmlns:p15="http://schemas.microsoft.com/office/powerpoint/2012/main" userId="Fischer Naomi EDA FSI" providerId="None"/>
      </p:ext>
    </p:extLst>
  </p:cmAuthor>
  <p:cmAuthor id="2" name="Wanner Sonia EDA WANSO" initials="WANSO" lastIdx="1" clrIdx="1">
    <p:extLst>
      <p:ext uri="{19B8F6BF-5375-455C-9EA6-DF929625EA0E}">
        <p15:presenceInfo xmlns:p15="http://schemas.microsoft.com/office/powerpoint/2012/main" userId="Wanner Sonia EDA WANS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F6F6F6"/>
    <a:srgbClr val="CF232D"/>
    <a:srgbClr val="F2ADB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85422" autoAdjust="0"/>
  </p:normalViewPr>
  <p:slideViewPr>
    <p:cSldViewPr snapToGrid="0" snapToObjects="1">
      <p:cViewPr varScale="1">
        <p:scale>
          <a:sx n="120" d="100"/>
          <a:sy n="120" d="100"/>
        </p:scale>
        <p:origin x="540" y="108"/>
      </p:cViewPr>
      <p:guideLst>
        <p:guide orient="horz" pos="1620"/>
        <p:guide pos="1338"/>
      </p:guideLst>
    </p:cSldViewPr>
  </p:slideViewPr>
  <p:notesTextViewPr>
    <p:cViewPr>
      <p:scale>
        <a:sx n="100" d="100"/>
        <a:sy n="100" d="100"/>
      </p:scale>
      <p:origin x="0" y="0"/>
    </p:cViewPr>
  </p:notesTextViewPr>
  <p:sorterViewPr>
    <p:cViewPr>
      <p:scale>
        <a:sx n="66" d="100"/>
        <a:sy n="66" d="100"/>
      </p:scale>
      <p:origin x="0" y="-894"/>
    </p:cViewPr>
  </p:sorterViewPr>
  <p:notesViewPr>
    <p:cSldViewPr snapToGrid="0" snapToObjects="1">
      <p:cViewPr varScale="1">
        <p:scale>
          <a:sx n="78" d="100"/>
          <a:sy n="78" d="100"/>
        </p:scale>
        <p:origin x="248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E1AFB3-32FD-487D-970C-7F8408B9E29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302B1EAF-C3B3-41E4-81E6-ABA3776516DF}">
      <dgm:prSet phldrT="[Text]" custT="1"/>
      <dgm:spPr>
        <a:solidFill>
          <a:schemeClr val="tx2">
            <a:lumMod val="75000"/>
          </a:schemeClr>
        </a:solidFill>
      </dgm:spPr>
      <dgm:t>
        <a:bodyPr/>
        <a:lstStyle/>
        <a:p>
          <a:r>
            <a:rPr lang="fr-FR" sz="1400" dirty="0">
              <a:latin typeface="Segoe UI" panose="020B0502040204020203" pitchFamily="34" charset="0"/>
              <a:cs typeface="Segoe UI" panose="020B0502040204020203" pitchFamily="34" charset="0"/>
            </a:rPr>
            <a:t>Dénonciation de </a:t>
          </a:r>
          <a:br>
            <a:rPr lang="fr-FR" sz="1400" dirty="0">
              <a:latin typeface="Segoe UI" panose="020B0502040204020203" pitchFamily="34" charset="0"/>
              <a:cs typeface="Segoe UI" panose="020B0502040204020203" pitchFamily="34" charset="0"/>
            </a:rPr>
          </a:br>
          <a:r>
            <a:rPr lang="fr-FR" sz="1400" dirty="0">
              <a:latin typeface="Segoe UI" panose="020B0502040204020203" pitchFamily="34" charset="0"/>
              <a:cs typeface="Segoe UI" panose="020B0502040204020203" pitchFamily="34" charset="0"/>
            </a:rPr>
            <a:t>l’accord institutionnel</a:t>
          </a:r>
          <a:br>
            <a:rPr lang="fr-FR" sz="1400" dirty="0">
              <a:latin typeface="Segoe UI" panose="020B0502040204020203" pitchFamily="34" charset="0"/>
              <a:cs typeface="Segoe UI" panose="020B0502040204020203" pitchFamily="34" charset="0"/>
            </a:rPr>
          </a:br>
          <a:r>
            <a:rPr lang="fr-FR" sz="1400" dirty="0" smtClean="0">
              <a:solidFill>
                <a:schemeClr val="bg1"/>
              </a:solidFill>
              <a:latin typeface="Segoe UI" panose="020B0502040204020203" pitchFamily="34" charset="0"/>
              <a:cs typeface="Segoe UI" panose="020B0502040204020203" pitchFamily="34" charset="0"/>
            </a:rPr>
            <a:t>(prend fin après</a:t>
          </a:r>
          <a:r>
            <a:rPr lang="fr-FR" sz="1400" dirty="0">
              <a:solidFill>
                <a:schemeClr val="bg1"/>
              </a:solidFill>
              <a:latin typeface="Segoe UI" panose="020B0502040204020203" pitchFamily="34" charset="0"/>
              <a:cs typeface="Segoe UI" panose="020B0502040204020203" pitchFamily="34" charset="0"/>
            </a:rPr>
            <a:t/>
          </a:r>
          <a:br>
            <a:rPr lang="fr-FR" sz="1400" dirty="0">
              <a:solidFill>
                <a:schemeClr val="bg1"/>
              </a:solidFill>
              <a:latin typeface="Segoe UI" panose="020B0502040204020203" pitchFamily="34" charset="0"/>
              <a:cs typeface="Segoe UI" panose="020B0502040204020203" pitchFamily="34" charset="0"/>
            </a:rPr>
          </a:br>
          <a:r>
            <a:rPr lang="fr-FR" sz="1400" dirty="0">
              <a:solidFill>
                <a:schemeClr val="bg1"/>
              </a:solidFill>
              <a:latin typeface="Segoe UI" panose="020B0502040204020203" pitchFamily="34" charset="0"/>
              <a:cs typeface="Segoe UI" panose="020B0502040204020203" pitchFamily="34" charset="0"/>
            </a:rPr>
            <a:t>six </a:t>
          </a:r>
          <a:r>
            <a:rPr lang="fr-FR" sz="1400" dirty="0" smtClean="0">
              <a:solidFill>
                <a:schemeClr val="bg1"/>
              </a:solidFill>
              <a:latin typeface="Segoe UI" panose="020B0502040204020203" pitchFamily="34" charset="0"/>
              <a:cs typeface="Segoe UI" panose="020B0502040204020203" pitchFamily="34" charset="0"/>
            </a:rPr>
            <a:t>mois)</a:t>
          </a:r>
          <a:endParaRPr lang="fr-FR" sz="1400" dirty="0">
            <a:solidFill>
              <a:schemeClr val="bg1"/>
            </a:solidFill>
            <a:latin typeface="Segoe UI" panose="020B0502040204020203" pitchFamily="34" charset="0"/>
            <a:cs typeface="Segoe UI" panose="020B0502040204020203" pitchFamily="34" charset="0"/>
          </a:endParaRPr>
        </a:p>
      </dgm:t>
    </dgm:pt>
    <dgm:pt modelId="{6F01F63E-3E2B-4D12-B129-7F142ABC20EA}" type="parTrans" cxnId="{7067A7D2-CE25-471C-B35F-10FFD89605DD}">
      <dgm:prSet/>
      <dgm:spPr/>
      <dgm:t>
        <a:bodyPr/>
        <a:lstStyle/>
        <a:p>
          <a:endParaRPr lang="en-US"/>
        </a:p>
      </dgm:t>
    </dgm:pt>
    <dgm:pt modelId="{ECFFD6AC-333A-4730-A946-3CBFEA165A26}" type="sibTrans" cxnId="{7067A7D2-CE25-471C-B35F-10FFD89605DD}">
      <dgm:prSet/>
      <dgm:spPr/>
      <dgm:t>
        <a:bodyPr/>
        <a:lstStyle/>
        <a:p>
          <a:endParaRPr lang="en-US"/>
        </a:p>
      </dgm:t>
    </dgm:pt>
    <dgm:pt modelId="{8CF8F0A4-46D1-4902-A76F-DAB9BA2BEA64}">
      <dgm:prSet phldrT="[Text]" custT="1"/>
      <dgm:spPr>
        <a:solidFill>
          <a:schemeClr val="tx2">
            <a:lumMod val="60000"/>
            <a:lumOff val="40000"/>
          </a:schemeClr>
        </a:solidFill>
      </dgm:spPr>
      <dgm:t>
        <a:bodyPr/>
        <a:lstStyle/>
        <a:p>
          <a:pPr>
            <a:spcAft>
              <a:spcPts val="0"/>
            </a:spcAft>
          </a:pPr>
          <a:r>
            <a:rPr lang="fr-FR" sz="1400" dirty="0" smtClean="0">
              <a:latin typeface="Segoe UI" panose="020B0502040204020203" pitchFamily="34" charset="0"/>
              <a:cs typeface="Segoe UI" panose="020B0502040204020203" pitchFamily="34" charset="0"/>
            </a:rPr>
            <a:t>Nouveaux </a:t>
          </a:r>
          <a:r>
            <a:rPr lang="fr-FR" sz="1400" dirty="0">
              <a:latin typeface="Segoe UI" panose="020B0502040204020203" pitchFamily="34" charset="0"/>
              <a:cs typeface="Segoe UI" panose="020B0502040204020203" pitchFamily="34" charset="0"/>
            </a:rPr>
            <a:t>accords</a:t>
          </a:r>
        </a:p>
        <a:p>
          <a:pPr>
            <a:spcAft>
              <a:spcPts val="0"/>
            </a:spcAft>
          </a:pPr>
          <a:r>
            <a:rPr lang="fr-FR" sz="1400" dirty="0">
              <a:latin typeface="Segoe UI" panose="020B0502040204020203" pitchFamily="34" charset="0"/>
              <a:cs typeface="Segoe UI" panose="020B0502040204020203" pitchFamily="34" charset="0"/>
            </a:rPr>
            <a:t>d’accès au marché</a:t>
          </a:r>
        </a:p>
      </dgm:t>
    </dgm:pt>
    <dgm:pt modelId="{8C654FE1-29C3-4B8E-BD38-87AC34AE9BE9}" type="parTrans" cxnId="{1DCBA506-D36D-41C2-A1FE-E1EC7B26C400}">
      <dgm:prSet/>
      <dgm:spPr/>
      <dgm:t>
        <a:bodyPr/>
        <a:lstStyle/>
        <a:p>
          <a:endParaRPr lang="en-US" dirty="0"/>
        </a:p>
      </dgm:t>
    </dgm:pt>
    <dgm:pt modelId="{A15DA85B-7C4E-49B2-A040-4ED3A7BB86EA}" type="sibTrans" cxnId="{1DCBA506-D36D-41C2-A1FE-E1EC7B26C400}">
      <dgm:prSet/>
      <dgm:spPr/>
      <dgm:t>
        <a:bodyPr/>
        <a:lstStyle/>
        <a:p>
          <a:endParaRPr lang="en-US"/>
        </a:p>
      </dgm:t>
    </dgm:pt>
    <dgm:pt modelId="{0CDF8EC3-5279-40F1-BA47-397BD46975D8}">
      <dgm:prSet custT="1"/>
      <dgm:spPr>
        <a:solidFill>
          <a:schemeClr val="tx2">
            <a:lumMod val="60000"/>
            <a:lumOff val="40000"/>
          </a:schemeClr>
        </a:solidFill>
      </dgm:spPr>
      <dgm:t>
        <a:bodyPr/>
        <a:lstStyle/>
        <a:p>
          <a:r>
            <a:rPr lang="fr-FR" sz="1400" dirty="0" smtClean="0">
              <a:latin typeface="Segoe UI" panose="020B0502040204020203" pitchFamily="34" charset="0"/>
              <a:cs typeface="Segoe UI" panose="020B0502040204020203" pitchFamily="34" charset="0"/>
            </a:rPr>
            <a:t>5 </a:t>
          </a:r>
          <a:r>
            <a:rPr lang="fr-FR" sz="1400" dirty="0">
              <a:latin typeface="Segoe UI" panose="020B0502040204020203" pitchFamily="34" charset="0"/>
              <a:cs typeface="Segoe UI" panose="020B0502040204020203" pitchFamily="34" charset="0"/>
            </a:rPr>
            <a:t>accords d’accès au marché existants</a:t>
          </a:r>
        </a:p>
      </dgm:t>
    </dgm:pt>
    <dgm:pt modelId="{136566B3-29E0-4688-B508-AA068354E197}" type="parTrans" cxnId="{2985414C-D8F7-478F-AECD-99D2427DDA05}">
      <dgm:prSet/>
      <dgm:spPr/>
      <dgm:t>
        <a:bodyPr/>
        <a:lstStyle/>
        <a:p>
          <a:endParaRPr lang="en-US" dirty="0"/>
        </a:p>
      </dgm:t>
    </dgm:pt>
    <dgm:pt modelId="{37904F9F-738D-4566-87F5-64E47D9BBD02}" type="sibTrans" cxnId="{2985414C-D8F7-478F-AECD-99D2427DDA05}">
      <dgm:prSet/>
      <dgm:spPr/>
      <dgm:t>
        <a:bodyPr/>
        <a:lstStyle/>
        <a:p>
          <a:endParaRPr lang="en-US"/>
        </a:p>
      </dgm:t>
    </dgm:pt>
    <dgm:pt modelId="{76FB48E5-1782-448B-8172-F5B4D04471BC}">
      <dgm:prSet custT="1"/>
      <dgm:spPr>
        <a:solidFill>
          <a:schemeClr val="tx2">
            <a:lumMod val="40000"/>
            <a:lumOff val="60000"/>
          </a:schemeClr>
        </a:solidFill>
      </dgm:spPr>
      <dgm:t>
        <a:bodyPr/>
        <a:lstStyle/>
        <a:p>
          <a:r>
            <a:rPr lang="fr-FR" sz="1400" dirty="0">
              <a:latin typeface="Segoe UI" panose="020B0502040204020203" pitchFamily="34" charset="0"/>
              <a:cs typeface="Segoe UI" panose="020B0502040204020203" pitchFamily="34" charset="0"/>
            </a:rPr>
            <a:t>Consultations au sein du Comité mixte </a:t>
          </a:r>
          <a:br>
            <a:rPr lang="fr-FR" sz="1400" dirty="0">
              <a:latin typeface="Segoe UI" panose="020B0502040204020203" pitchFamily="34" charset="0"/>
              <a:cs typeface="Segoe UI" panose="020B0502040204020203" pitchFamily="34" charset="0"/>
            </a:rPr>
          </a:br>
          <a:r>
            <a:rPr lang="fr-FR" sz="1400" dirty="0">
              <a:latin typeface="Segoe UI" panose="020B0502040204020203" pitchFamily="34" charset="0"/>
              <a:cs typeface="Segoe UI" panose="020B0502040204020203" pitchFamily="34" charset="0"/>
            </a:rPr>
            <a:t>pendant 3 mois</a:t>
          </a:r>
        </a:p>
      </dgm:t>
    </dgm:pt>
    <dgm:pt modelId="{9B7F06DF-2552-4B99-AA41-3DD6C690CC03}" type="parTrans" cxnId="{7F48E6EB-E585-4951-A27D-468F3CE5A8AE}">
      <dgm:prSet/>
      <dgm:spPr/>
      <dgm:t>
        <a:bodyPr/>
        <a:lstStyle/>
        <a:p>
          <a:endParaRPr lang="en-US" dirty="0"/>
        </a:p>
      </dgm:t>
    </dgm:pt>
    <dgm:pt modelId="{58455EDC-9B90-450B-BB5E-6B5AF5A2418D}" type="sibTrans" cxnId="{7F48E6EB-E585-4951-A27D-468F3CE5A8AE}">
      <dgm:prSet/>
      <dgm:spPr/>
      <dgm:t>
        <a:bodyPr/>
        <a:lstStyle/>
        <a:p>
          <a:endParaRPr lang="en-US"/>
        </a:p>
      </dgm:t>
    </dgm:pt>
    <dgm:pt modelId="{076D5AEB-02B4-48A4-9302-AAC2B686AC21}">
      <dgm:prSet custT="1"/>
      <dgm:spPr>
        <a:solidFill>
          <a:schemeClr val="tx2">
            <a:lumMod val="40000"/>
            <a:lumOff val="60000"/>
          </a:schemeClr>
        </a:solidFill>
      </dgm:spPr>
      <dgm:t>
        <a:bodyPr/>
        <a:lstStyle/>
        <a:p>
          <a:r>
            <a:rPr lang="fr-FR" sz="1400" dirty="0" smtClean="0">
              <a:latin typeface="Segoe UI" panose="020B0502040204020203" pitchFamily="34" charset="0"/>
              <a:cs typeface="Segoe UI" panose="020B0502040204020203" pitchFamily="34" charset="0"/>
            </a:rPr>
            <a:t>Cessent d’être applicables en même temps que l’accord </a:t>
          </a:r>
          <a:r>
            <a:rPr lang="fr-FR" sz="1400" dirty="0" err="1" smtClean="0">
              <a:latin typeface="Segoe UI" panose="020B0502040204020203" pitchFamily="34" charset="0"/>
              <a:cs typeface="Segoe UI" panose="020B0502040204020203" pitchFamily="34" charset="0"/>
            </a:rPr>
            <a:t>inst</a:t>
          </a:r>
          <a:r>
            <a:rPr lang="fr-FR" sz="1400" smtClean="0">
              <a:latin typeface="Segoe UI" panose="020B0502040204020203" pitchFamily="34" charset="0"/>
              <a:cs typeface="Segoe UI" panose="020B0502040204020203" pitchFamily="34" charset="0"/>
            </a:rPr>
            <a:t>.</a:t>
          </a:r>
          <a:endParaRPr lang="fr-FR" sz="1400" dirty="0">
            <a:latin typeface="Segoe UI" panose="020B0502040204020203" pitchFamily="34" charset="0"/>
            <a:cs typeface="Segoe UI" panose="020B0502040204020203" pitchFamily="34" charset="0"/>
          </a:endParaRPr>
        </a:p>
      </dgm:t>
    </dgm:pt>
    <dgm:pt modelId="{53310F13-739C-4BE4-87DE-632B990E62D5}" type="parTrans" cxnId="{2EAF6DB5-607E-49BD-87DA-1826272B813A}">
      <dgm:prSet/>
      <dgm:spPr/>
      <dgm:t>
        <a:bodyPr/>
        <a:lstStyle/>
        <a:p>
          <a:endParaRPr lang="en-US" dirty="0"/>
        </a:p>
      </dgm:t>
    </dgm:pt>
    <dgm:pt modelId="{C727684A-6B60-4326-8E3F-4B1F102DB61E}" type="sibTrans" cxnId="{2EAF6DB5-607E-49BD-87DA-1826272B813A}">
      <dgm:prSet/>
      <dgm:spPr/>
      <dgm:t>
        <a:bodyPr/>
        <a:lstStyle/>
        <a:p>
          <a:endParaRPr lang="en-US"/>
        </a:p>
      </dgm:t>
    </dgm:pt>
    <dgm:pt modelId="{67671D36-67FE-456D-BF7E-AEB7CBA56801}">
      <dgm:prSet custT="1"/>
      <dgm:spPr>
        <a:solidFill>
          <a:schemeClr val="tx2">
            <a:lumMod val="20000"/>
            <a:lumOff val="80000"/>
          </a:schemeClr>
        </a:solidFill>
      </dgm:spPr>
      <dgm:t>
        <a:bodyPr/>
        <a:lstStyle/>
        <a:p>
          <a:r>
            <a:rPr lang="fr-FR" sz="1400" dirty="0" smtClean="0">
              <a:solidFill>
                <a:schemeClr val="tx1"/>
              </a:solidFill>
              <a:latin typeface="Segoe UI" panose="020B0502040204020203" pitchFamily="34" charset="0"/>
              <a:cs typeface="Segoe UI" panose="020B0502040204020203" pitchFamily="34" charset="0"/>
            </a:rPr>
            <a:t>Restent </a:t>
          </a:r>
          <a:r>
            <a:rPr lang="fr-FR" sz="1400" dirty="0">
              <a:solidFill>
                <a:schemeClr val="tx1"/>
              </a:solidFill>
              <a:latin typeface="Segoe UI" panose="020B0502040204020203" pitchFamily="34" charset="0"/>
              <a:cs typeface="Segoe UI" panose="020B0502040204020203" pitchFamily="34" charset="0"/>
            </a:rPr>
            <a:t>en vigueur</a:t>
          </a:r>
        </a:p>
      </dgm:t>
    </dgm:pt>
    <dgm:pt modelId="{7BA39D3E-15AA-4096-BDDD-FFA9E0EC6D18}" type="parTrans" cxnId="{DB391CA1-9698-4F3A-ABB1-6461E99F766C}">
      <dgm:prSet/>
      <dgm:spPr/>
      <dgm:t>
        <a:bodyPr/>
        <a:lstStyle/>
        <a:p>
          <a:endParaRPr lang="en-US" dirty="0"/>
        </a:p>
      </dgm:t>
    </dgm:pt>
    <dgm:pt modelId="{ECCB1F3F-693C-4A1C-93D7-1C801DC0F1B4}" type="sibTrans" cxnId="{DB391CA1-9698-4F3A-ABB1-6461E99F766C}">
      <dgm:prSet/>
      <dgm:spPr/>
      <dgm:t>
        <a:bodyPr/>
        <a:lstStyle/>
        <a:p>
          <a:endParaRPr lang="en-US"/>
        </a:p>
      </dgm:t>
    </dgm:pt>
    <dgm:pt modelId="{7A448DA5-DF93-4154-853C-D797FFBB5D0B}">
      <dgm:prSet custT="1"/>
      <dgm:spPr>
        <a:solidFill>
          <a:schemeClr val="accent1">
            <a:lumMod val="40000"/>
            <a:lumOff val="60000"/>
          </a:schemeClr>
        </a:solidFill>
      </dgm:spPr>
      <dgm:t>
        <a:bodyPr/>
        <a:lstStyle/>
        <a:p>
          <a:r>
            <a:rPr lang="fr-FR" sz="1400" dirty="0" smtClean="0">
              <a:solidFill>
                <a:schemeClr val="tx1"/>
              </a:solidFill>
              <a:latin typeface="Segoe UI" panose="020B0502040204020203" pitchFamily="34" charset="0"/>
              <a:cs typeface="Segoe UI" panose="020B0502040204020203" pitchFamily="34" charset="0"/>
            </a:rPr>
            <a:t>Cessent d’être applicables 6 mois plus tard</a:t>
          </a:r>
          <a:endParaRPr lang="fr-FR" sz="1400" dirty="0">
            <a:solidFill>
              <a:schemeClr val="tx1"/>
            </a:solidFill>
            <a:latin typeface="Segoe UI" panose="020B0502040204020203" pitchFamily="34" charset="0"/>
            <a:cs typeface="Segoe UI" panose="020B0502040204020203" pitchFamily="34" charset="0"/>
          </a:endParaRPr>
        </a:p>
      </dgm:t>
    </dgm:pt>
    <dgm:pt modelId="{8021DF54-DF38-4DEB-A6B7-B3DA7079188A}" type="parTrans" cxnId="{2D42F835-AF4C-44E5-9D07-D18CA19DE76D}">
      <dgm:prSet/>
      <dgm:spPr/>
      <dgm:t>
        <a:bodyPr/>
        <a:lstStyle/>
        <a:p>
          <a:endParaRPr lang="en-US" dirty="0"/>
        </a:p>
      </dgm:t>
    </dgm:pt>
    <dgm:pt modelId="{A7C3D08C-42DB-4A3D-BD77-B9F514B17BAD}" type="sibTrans" cxnId="{2D42F835-AF4C-44E5-9D07-D18CA19DE76D}">
      <dgm:prSet/>
      <dgm:spPr/>
      <dgm:t>
        <a:bodyPr/>
        <a:lstStyle/>
        <a:p>
          <a:endParaRPr lang="en-US"/>
        </a:p>
      </dgm:t>
    </dgm:pt>
    <dgm:pt modelId="{73B60F03-A7B0-4D15-A5C3-5B49CF7DA472}" type="pres">
      <dgm:prSet presAssocID="{5DE1AFB3-32FD-487D-970C-7F8408B9E296}" presName="Name0" presStyleCnt="0">
        <dgm:presLayoutVars>
          <dgm:chPref val="1"/>
          <dgm:dir/>
          <dgm:animOne val="branch"/>
          <dgm:animLvl val="lvl"/>
          <dgm:resizeHandles val="exact"/>
        </dgm:presLayoutVars>
      </dgm:prSet>
      <dgm:spPr/>
      <dgm:t>
        <a:bodyPr/>
        <a:lstStyle/>
        <a:p>
          <a:endParaRPr lang="en-US"/>
        </a:p>
      </dgm:t>
    </dgm:pt>
    <dgm:pt modelId="{D60E3469-2758-4F08-AA24-2BD6B2D43437}" type="pres">
      <dgm:prSet presAssocID="{302B1EAF-C3B3-41E4-81E6-ABA3776516DF}" presName="root1" presStyleCnt="0"/>
      <dgm:spPr/>
    </dgm:pt>
    <dgm:pt modelId="{FD2B95C5-5F52-4ADF-9D19-181A003852EC}" type="pres">
      <dgm:prSet presAssocID="{302B1EAF-C3B3-41E4-81E6-ABA3776516DF}" presName="LevelOneTextNode" presStyleLbl="node0" presStyleIdx="0" presStyleCnt="1" custAng="5400000" custScaleX="252406" custScaleY="50281" custLinFactNeighborX="-38982">
        <dgm:presLayoutVars>
          <dgm:chPref val="3"/>
        </dgm:presLayoutVars>
      </dgm:prSet>
      <dgm:spPr/>
      <dgm:t>
        <a:bodyPr/>
        <a:lstStyle/>
        <a:p>
          <a:endParaRPr lang="en-US"/>
        </a:p>
      </dgm:t>
    </dgm:pt>
    <dgm:pt modelId="{CB0E42E0-A326-4FA1-8312-8249B67D11C8}" type="pres">
      <dgm:prSet presAssocID="{302B1EAF-C3B3-41E4-81E6-ABA3776516DF}" presName="level2hierChild" presStyleCnt="0"/>
      <dgm:spPr/>
    </dgm:pt>
    <dgm:pt modelId="{4CF3F4E0-497D-4955-9D39-9D15EC2A1B10}" type="pres">
      <dgm:prSet presAssocID="{8C654FE1-29C3-4B8E-BD38-87AC34AE9BE9}" presName="conn2-1" presStyleLbl="parChTrans1D2" presStyleIdx="0" presStyleCnt="2"/>
      <dgm:spPr/>
      <dgm:t>
        <a:bodyPr/>
        <a:lstStyle/>
        <a:p>
          <a:endParaRPr lang="en-US"/>
        </a:p>
      </dgm:t>
    </dgm:pt>
    <dgm:pt modelId="{6F03E106-A97B-496D-BB24-8424EA8623F4}" type="pres">
      <dgm:prSet presAssocID="{8C654FE1-29C3-4B8E-BD38-87AC34AE9BE9}" presName="connTx" presStyleLbl="parChTrans1D2" presStyleIdx="0" presStyleCnt="2"/>
      <dgm:spPr/>
      <dgm:t>
        <a:bodyPr/>
        <a:lstStyle/>
        <a:p>
          <a:endParaRPr lang="en-US"/>
        </a:p>
      </dgm:t>
    </dgm:pt>
    <dgm:pt modelId="{8CE748E9-B0DA-4A6F-ABFF-BC0F4DF76261}" type="pres">
      <dgm:prSet presAssocID="{8CF8F0A4-46D1-4902-A76F-DAB9BA2BEA64}" presName="root2" presStyleCnt="0"/>
      <dgm:spPr/>
    </dgm:pt>
    <dgm:pt modelId="{CBAA20B0-9835-43E7-81B7-8A032421D41B}" type="pres">
      <dgm:prSet presAssocID="{8CF8F0A4-46D1-4902-A76F-DAB9BA2BEA64}" presName="LevelTwoTextNode" presStyleLbl="node2" presStyleIdx="0" presStyleCnt="2">
        <dgm:presLayoutVars>
          <dgm:chPref val="3"/>
        </dgm:presLayoutVars>
      </dgm:prSet>
      <dgm:spPr/>
      <dgm:t>
        <a:bodyPr/>
        <a:lstStyle/>
        <a:p>
          <a:endParaRPr lang="en-US"/>
        </a:p>
      </dgm:t>
    </dgm:pt>
    <dgm:pt modelId="{1BAD2AE2-6BE4-4C96-94E0-63A5F89D4CB3}" type="pres">
      <dgm:prSet presAssocID="{8CF8F0A4-46D1-4902-A76F-DAB9BA2BEA64}" presName="level3hierChild" presStyleCnt="0"/>
      <dgm:spPr/>
    </dgm:pt>
    <dgm:pt modelId="{C8594CDE-FCBD-4F24-BCBE-D7BF54B02D8A}" type="pres">
      <dgm:prSet presAssocID="{53310F13-739C-4BE4-87DE-632B990E62D5}" presName="conn2-1" presStyleLbl="parChTrans1D3" presStyleIdx="0" presStyleCnt="2"/>
      <dgm:spPr/>
      <dgm:t>
        <a:bodyPr/>
        <a:lstStyle/>
        <a:p>
          <a:endParaRPr lang="en-US"/>
        </a:p>
      </dgm:t>
    </dgm:pt>
    <dgm:pt modelId="{E91990AB-74C9-4ADF-A0BA-A01D86E2DAB4}" type="pres">
      <dgm:prSet presAssocID="{53310F13-739C-4BE4-87DE-632B990E62D5}" presName="connTx" presStyleLbl="parChTrans1D3" presStyleIdx="0" presStyleCnt="2"/>
      <dgm:spPr/>
      <dgm:t>
        <a:bodyPr/>
        <a:lstStyle/>
        <a:p>
          <a:endParaRPr lang="en-US"/>
        </a:p>
      </dgm:t>
    </dgm:pt>
    <dgm:pt modelId="{93898098-A15D-47B1-A653-C276F73BA856}" type="pres">
      <dgm:prSet presAssocID="{076D5AEB-02B4-48A4-9302-AAC2B686AC21}" presName="root2" presStyleCnt="0"/>
      <dgm:spPr/>
    </dgm:pt>
    <dgm:pt modelId="{4B577097-599E-4551-A23A-D2435E29DFBE}" type="pres">
      <dgm:prSet presAssocID="{076D5AEB-02B4-48A4-9302-AAC2B686AC21}" presName="LevelTwoTextNode" presStyleLbl="node3" presStyleIdx="0" presStyleCnt="2" custScaleX="116173" custScaleY="126701">
        <dgm:presLayoutVars>
          <dgm:chPref val="3"/>
        </dgm:presLayoutVars>
      </dgm:prSet>
      <dgm:spPr/>
      <dgm:t>
        <a:bodyPr/>
        <a:lstStyle/>
        <a:p>
          <a:endParaRPr lang="en-US"/>
        </a:p>
      </dgm:t>
    </dgm:pt>
    <dgm:pt modelId="{CAC22316-C8FB-4C9B-A1DE-C4F657F00B1F}" type="pres">
      <dgm:prSet presAssocID="{076D5AEB-02B4-48A4-9302-AAC2B686AC21}" presName="level3hierChild" presStyleCnt="0"/>
      <dgm:spPr/>
    </dgm:pt>
    <dgm:pt modelId="{B7B0C6FC-E635-46BD-8541-26D178C537F6}" type="pres">
      <dgm:prSet presAssocID="{136566B3-29E0-4688-B508-AA068354E197}" presName="conn2-1" presStyleLbl="parChTrans1D2" presStyleIdx="1" presStyleCnt="2"/>
      <dgm:spPr/>
      <dgm:t>
        <a:bodyPr/>
        <a:lstStyle/>
        <a:p>
          <a:endParaRPr lang="en-US"/>
        </a:p>
      </dgm:t>
    </dgm:pt>
    <dgm:pt modelId="{D7DD9B6C-8E6C-45CD-87F6-A40728781F4B}" type="pres">
      <dgm:prSet presAssocID="{136566B3-29E0-4688-B508-AA068354E197}" presName="connTx" presStyleLbl="parChTrans1D2" presStyleIdx="1" presStyleCnt="2"/>
      <dgm:spPr/>
      <dgm:t>
        <a:bodyPr/>
        <a:lstStyle/>
        <a:p>
          <a:endParaRPr lang="en-US"/>
        </a:p>
      </dgm:t>
    </dgm:pt>
    <dgm:pt modelId="{B7EE4608-0B36-4AA1-8E37-13B60681A8C5}" type="pres">
      <dgm:prSet presAssocID="{0CDF8EC3-5279-40F1-BA47-397BD46975D8}" presName="root2" presStyleCnt="0"/>
      <dgm:spPr/>
    </dgm:pt>
    <dgm:pt modelId="{84C352BA-C1A9-4BB8-B54F-F63AF08DC788}" type="pres">
      <dgm:prSet presAssocID="{0CDF8EC3-5279-40F1-BA47-397BD46975D8}" presName="LevelTwoTextNode" presStyleLbl="node2" presStyleIdx="1" presStyleCnt="2" custScaleY="144695">
        <dgm:presLayoutVars>
          <dgm:chPref val="3"/>
        </dgm:presLayoutVars>
      </dgm:prSet>
      <dgm:spPr/>
      <dgm:t>
        <a:bodyPr/>
        <a:lstStyle/>
        <a:p>
          <a:endParaRPr lang="en-US"/>
        </a:p>
      </dgm:t>
    </dgm:pt>
    <dgm:pt modelId="{3EE726D3-759E-4B18-AEAF-64226EC5279D}" type="pres">
      <dgm:prSet presAssocID="{0CDF8EC3-5279-40F1-BA47-397BD46975D8}" presName="level3hierChild" presStyleCnt="0"/>
      <dgm:spPr/>
    </dgm:pt>
    <dgm:pt modelId="{5203FBC9-0F61-4CCB-9A54-3E54CA18085E}" type="pres">
      <dgm:prSet presAssocID="{9B7F06DF-2552-4B99-AA41-3DD6C690CC03}" presName="conn2-1" presStyleLbl="parChTrans1D3" presStyleIdx="1" presStyleCnt="2"/>
      <dgm:spPr/>
      <dgm:t>
        <a:bodyPr/>
        <a:lstStyle/>
        <a:p>
          <a:endParaRPr lang="en-US"/>
        </a:p>
      </dgm:t>
    </dgm:pt>
    <dgm:pt modelId="{3922224F-8143-4C40-A602-FA369478E821}" type="pres">
      <dgm:prSet presAssocID="{9B7F06DF-2552-4B99-AA41-3DD6C690CC03}" presName="connTx" presStyleLbl="parChTrans1D3" presStyleIdx="1" presStyleCnt="2"/>
      <dgm:spPr/>
      <dgm:t>
        <a:bodyPr/>
        <a:lstStyle/>
        <a:p>
          <a:endParaRPr lang="en-US"/>
        </a:p>
      </dgm:t>
    </dgm:pt>
    <dgm:pt modelId="{E9F7D267-739B-4B27-B172-F9FC7B647D0D}" type="pres">
      <dgm:prSet presAssocID="{76FB48E5-1782-448B-8172-F5B4D04471BC}" presName="root2" presStyleCnt="0"/>
      <dgm:spPr/>
    </dgm:pt>
    <dgm:pt modelId="{BE758F6F-1B2F-4AD6-BCBE-FCC1753A7C83}" type="pres">
      <dgm:prSet presAssocID="{76FB48E5-1782-448B-8172-F5B4D04471BC}" presName="LevelTwoTextNode" presStyleLbl="node3" presStyleIdx="1" presStyleCnt="2" custScaleX="115115" custScaleY="130638">
        <dgm:presLayoutVars>
          <dgm:chPref val="3"/>
        </dgm:presLayoutVars>
      </dgm:prSet>
      <dgm:spPr/>
      <dgm:t>
        <a:bodyPr/>
        <a:lstStyle/>
        <a:p>
          <a:endParaRPr lang="en-US"/>
        </a:p>
      </dgm:t>
    </dgm:pt>
    <dgm:pt modelId="{D9164470-CC95-4E29-A915-FB5C7C65F815}" type="pres">
      <dgm:prSet presAssocID="{76FB48E5-1782-448B-8172-F5B4D04471BC}" presName="level3hierChild" presStyleCnt="0"/>
      <dgm:spPr/>
    </dgm:pt>
    <dgm:pt modelId="{FEDF8E40-032D-4E1C-8450-F1EB7AEC8079}" type="pres">
      <dgm:prSet presAssocID="{7BA39D3E-15AA-4096-BDDD-FFA9E0EC6D18}" presName="conn2-1" presStyleLbl="parChTrans1D4" presStyleIdx="0" presStyleCnt="2"/>
      <dgm:spPr/>
      <dgm:t>
        <a:bodyPr/>
        <a:lstStyle/>
        <a:p>
          <a:endParaRPr lang="en-US"/>
        </a:p>
      </dgm:t>
    </dgm:pt>
    <dgm:pt modelId="{FE57381C-EF53-4C2D-B133-048F6A99E4C8}" type="pres">
      <dgm:prSet presAssocID="{7BA39D3E-15AA-4096-BDDD-FFA9E0EC6D18}" presName="connTx" presStyleLbl="parChTrans1D4" presStyleIdx="0" presStyleCnt="2"/>
      <dgm:spPr/>
      <dgm:t>
        <a:bodyPr/>
        <a:lstStyle/>
        <a:p>
          <a:endParaRPr lang="en-US"/>
        </a:p>
      </dgm:t>
    </dgm:pt>
    <dgm:pt modelId="{61DF5746-3167-4DDC-A94C-9CDD5A86D928}" type="pres">
      <dgm:prSet presAssocID="{67671D36-67FE-456D-BF7E-AEB7CBA56801}" presName="root2" presStyleCnt="0"/>
      <dgm:spPr/>
    </dgm:pt>
    <dgm:pt modelId="{9DAC9CB6-1A3C-490F-8CF6-E5FBC3BA4B71}" type="pres">
      <dgm:prSet presAssocID="{67671D36-67FE-456D-BF7E-AEB7CBA56801}" presName="LevelTwoTextNode" presStyleLbl="node4" presStyleIdx="0" presStyleCnt="2" custScaleX="123883">
        <dgm:presLayoutVars>
          <dgm:chPref val="3"/>
        </dgm:presLayoutVars>
      </dgm:prSet>
      <dgm:spPr/>
      <dgm:t>
        <a:bodyPr/>
        <a:lstStyle/>
        <a:p>
          <a:endParaRPr lang="en-US"/>
        </a:p>
      </dgm:t>
    </dgm:pt>
    <dgm:pt modelId="{F7439FF8-B3F3-4A6D-A829-713861D02D15}" type="pres">
      <dgm:prSet presAssocID="{67671D36-67FE-456D-BF7E-AEB7CBA56801}" presName="level3hierChild" presStyleCnt="0"/>
      <dgm:spPr/>
    </dgm:pt>
    <dgm:pt modelId="{1BCB0472-9E8F-435B-96B8-AF06B784AAB2}" type="pres">
      <dgm:prSet presAssocID="{8021DF54-DF38-4DEB-A6B7-B3DA7079188A}" presName="conn2-1" presStyleLbl="parChTrans1D4" presStyleIdx="1" presStyleCnt="2"/>
      <dgm:spPr/>
      <dgm:t>
        <a:bodyPr/>
        <a:lstStyle/>
        <a:p>
          <a:endParaRPr lang="en-US"/>
        </a:p>
      </dgm:t>
    </dgm:pt>
    <dgm:pt modelId="{D8E1CAF4-96BE-4528-8BDB-A43CB45F8419}" type="pres">
      <dgm:prSet presAssocID="{8021DF54-DF38-4DEB-A6B7-B3DA7079188A}" presName="connTx" presStyleLbl="parChTrans1D4" presStyleIdx="1" presStyleCnt="2"/>
      <dgm:spPr/>
      <dgm:t>
        <a:bodyPr/>
        <a:lstStyle/>
        <a:p>
          <a:endParaRPr lang="en-US"/>
        </a:p>
      </dgm:t>
    </dgm:pt>
    <dgm:pt modelId="{50513F4F-344F-4824-844E-C0AAD2484A14}" type="pres">
      <dgm:prSet presAssocID="{7A448DA5-DF93-4154-853C-D797FFBB5D0B}" presName="root2" presStyleCnt="0"/>
      <dgm:spPr/>
    </dgm:pt>
    <dgm:pt modelId="{FD17BB6E-44CA-4C4B-9405-44145EE9F7E0}" type="pres">
      <dgm:prSet presAssocID="{7A448DA5-DF93-4154-853C-D797FFBB5D0B}" presName="LevelTwoTextNode" presStyleLbl="node4" presStyleIdx="1" presStyleCnt="2" custScaleX="124247" custScaleY="101191">
        <dgm:presLayoutVars>
          <dgm:chPref val="3"/>
        </dgm:presLayoutVars>
      </dgm:prSet>
      <dgm:spPr/>
      <dgm:t>
        <a:bodyPr/>
        <a:lstStyle/>
        <a:p>
          <a:endParaRPr lang="en-US"/>
        </a:p>
      </dgm:t>
    </dgm:pt>
    <dgm:pt modelId="{7688DB93-092F-4E4C-B99F-BE4817B82EEA}" type="pres">
      <dgm:prSet presAssocID="{7A448DA5-DF93-4154-853C-D797FFBB5D0B}" presName="level3hierChild" presStyleCnt="0"/>
      <dgm:spPr/>
    </dgm:pt>
  </dgm:ptLst>
  <dgm:cxnLst>
    <dgm:cxn modelId="{AA2608C1-7E53-4F5D-8EF2-224FD8EA6EEF}" type="presOf" srcId="{76FB48E5-1782-448B-8172-F5B4D04471BC}" destId="{BE758F6F-1B2F-4AD6-BCBE-FCC1753A7C83}" srcOrd="0" destOrd="0" presId="urn:microsoft.com/office/officeart/2008/layout/HorizontalMultiLevelHierarchy"/>
    <dgm:cxn modelId="{A6719E8E-B4E0-4E26-8F95-6CE3901056A3}" type="presOf" srcId="{7BA39D3E-15AA-4096-BDDD-FFA9E0EC6D18}" destId="{FEDF8E40-032D-4E1C-8450-F1EB7AEC8079}" srcOrd="0" destOrd="0" presId="urn:microsoft.com/office/officeart/2008/layout/HorizontalMultiLevelHierarchy"/>
    <dgm:cxn modelId="{130DCCF5-7C07-48DE-B090-86A39AE48DF6}" type="presOf" srcId="{7BA39D3E-15AA-4096-BDDD-FFA9E0EC6D18}" destId="{FE57381C-EF53-4C2D-B133-048F6A99E4C8}" srcOrd="1" destOrd="0" presId="urn:microsoft.com/office/officeart/2008/layout/HorizontalMultiLevelHierarchy"/>
    <dgm:cxn modelId="{5F2A4616-5D2C-44D9-9BD2-B8E36FE983E8}" type="presOf" srcId="{5DE1AFB3-32FD-487D-970C-7F8408B9E296}" destId="{73B60F03-A7B0-4D15-A5C3-5B49CF7DA472}" srcOrd="0" destOrd="0" presId="urn:microsoft.com/office/officeart/2008/layout/HorizontalMultiLevelHierarchy"/>
    <dgm:cxn modelId="{E43F2960-5261-4964-88A8-4959407AC78F}" type="presOf" srcId="{8C654FE1-29C3-4B8E-BD38-87AC34AE9BE9}" destId="{6F03E106-A97B-496D-BB24-8424EA8623F4}" srcOrd="1" destOrd="0" presId="urn:microsoft.com/office/officeart/2008/layout/HorizontalMultiLevelHierarchy"/>
    <dgm:cxn modelId="{6AD4209C-98F0-482C-8B87-46D5422563B3}" type="presOf" srcId="{076D5AEB-02B4-48A4-9302-AAC2B686AC21}" destId="{4B577097-599E-4551-A23A-D2435E29DFBE}" srcOrd="0" destOrd="0" presId="urn:microsoft.com/office/officeart/2008/layout/HorizontalMultiLevelHierarchy"/>
    <dgm:cxn modelId="{CA69F325-E3B9-4EA3-B054-186B75D43DE9}" type="presOf" srcId="{8CF8F0A4-46D1-4902-A76F-DAB9BA2BEA64}" destId="{CBAA20B0-9835-43E7-81B7-8A032421D41B}" srcOrd="0" destOrd="0" presId="urn:microsoft.com/office/officeart/2008/layout/HorizontalMultiLevelHierarchy"/>
    <dgm:cxn modelId="{F6466B1F-DD1D-4C70-B835-850C0A1CF68D}" type="presOf" srcId="{302B1EAF-C3B3-41E4-81E6-ABA3776516DF}" destId="{FD2B95C5-5F52-4ADF-9D19-181A003852EC}" srcOrd="0" destOrd="0" presId="urn:microsoft.com/office/officeart/2008/layout/HorizontalMultiLevelHierarchy"/>
    <dgm:cxn modelId="{9D83CF4B-4731-4FA1-AE73-35975501C8DF}" type="presOf" srcId="{8021DF54-DF38-4DEB-A6B7-B3DA7079188A}" destId="{1BCB0472-9E8F-435B-96B8-AF06B784AAB2}" srcOrd="0" destOrd="0" presId="urn:microsoft.com/office/officeart/2008/layout/HorizontalMultiLevelHierarchy"/>
    <dgm:cxn modelId="{492422B0-545D-46CA-B843-155E67F32264}" type="presOf" srcId="{136566B3-29E0-4688-B508-AA068354E197}" destId="{D7DD9B6C-8E6C-45CD-87F6-A40728781F4B}" srcOrd="1" destOrd="0" presId="urn:microsoft.com/office/officeart/2008/layout/HorizontalMultiLevelHierarchy"/>
    <dgm:cxn modelId="{1DCBA506-D36D-41C2-A1FE-E1EC7B26C400}" srcId="{302B1EAF-C3B3-41E4-81E6-ABA3776516DF}" destId="{8CF8F0A4-46D1-4902-A76F-DAB9BA2BEA64}" srcOrd="0" destOrd="0" parTransId="{8C654FE1-29C3-4B8E-BD38-87AC34AE9BE9}" sibTransId="{A15DA85B-7C4E-49B2-A040-4ED3A7BB86EA}"/>
    <dgm:cxn modelId="{FDE9BBFA-57DC-417D-B607-7E7153F6743C}" type="presOf" srcId="{136566B3-29E0-4688-B508-AA068354E197}" destId="{B7B0C6FC-E635-46BD-8541-26D178C537F6}" srcOrd="0" destOrd="0" presId="urn:microsoft.com/office/officeart/2008/layout/HorizontalMultiLevelHierarchy"/>
    <dgm:cxn modelId="{9EE1C2A1-6E1C-4558-84A6-AD6700B44E5F}" type="presOf" srcId="{67671D36-67FE-456D-BF7E-AEB7CBA56801}" destId="{9DAC9CB6-1A3C-490F-8CF6-E5FBC3BA4B71}" srcOrd="0" destOrd="0" presId="urn:microsoft.com/office/officeart/2008/layout/HorizontalMultiLevelHierarchy"/>
    <dgm:cxn modelId="{7F48E6EB-E585-4951-A27D-468F3CE5A8AE}" srcId="{0CDF8EC3-5279-40F1-BA47-397BD46975D8}" destId="{76FB48E5-1782-448B-8172-F5B4D04471BC}" srcOrd="0" destOrd="0" parTransId="{9B7F06DF-2552-4B99-AA41-3DD6C690CC03}" sibTransId="{58455EDC-9B90-450B-BB5E-6B5AF5A2418D}"/>
    <dgm:cxn modelId="{3985FD8E-7E94-4E91-B463-E1F11094A567}" type="presOf" srcId="{0CDF8EC3-5279-40F1-BA47-397BD46975D8}" destId="{84C352BA-C1A9-4BB8-B54F-F63AF08DC788}" srcOrd="0" destOrd="0" presId="urn:microsoft.com/office/officeart/2008/layout/HorizontalMultiLevelHierarchy"/>
    <dgm:cxn modelId="{06156AB2-2060-4E45-B93A-798291B2D3B2}" type="presOf" srcId="{53310F13-739C-4BE4-87DE-632B990E62D5}" destId="{E91990AB-74C9-4ADF-A0BA-A01D86E2DAB4}" srcOrd="1" destOrd="0" presId="urn:microsoft.com/office/officeart/2008/layout/HorizontalMultiLevelHierarchy"/>
    <dgm:cxn modelId="{2D42F835-AF4C-44E5-9D07-D18CA19DE76D}" srcId="{76FB48E5-1782-448B-8172-F5B4D04471BC}" destId="{7A448DA5-DF93-4154-853C-D797FFBB5D0B}" srcOrd="1" destOrd="0" parTransId="{8021DF54-DF38-4DEB-A6B7-B3DA7079188A}" sibTransId="{A7C3D08C-42DB-4A3D-BD77-B9F514B17BAD}"/>
    <dgm:cxn modelId="{DB391CA1-9698-4F3A-ABB1-6461E99F766C}" srcId="{76FB48E5-1782-448B-8172-F5B4D04471BC}" destId="{67671D36-67FE-456D-BF7E-AEB7CBA56801}" srcOrd="0" destOrd="0" parTransId="{7BA39D3E-15AA-4096-BDDD-FFA9E0EC6D18}" sibTransId="{ECCB1F3F-693C-4A1C-93D7-1C801DC0F1B4}"/>
    <dgm:cxn modelId="{2EAF6DB5-607E-49BD-87DA-1826272B813A}" srcId="{8CF8F0A4-46D1-4902-A76F-DAB9BA2BEA64}" destId="{076D5AEB-02B4-48A4-9302-AAC2B686AC21}" srcOrd="0" destOrd="0" parTransId="{53310F13-739C-4BE4-87DE-632B990E62D5}" sibTransId="{C727684A-6B60-4326-8E3F-4B1F102DB61E}"/>
    <dgm:cxn modelId="{2985414C-D8F7-478F-AECD-99D2427DDA05}" srcId="{302B1EAF-C3B3-41E4-81E6-ABA3776516DF}" destId="{0CDF8EC3-5279-40F1-BA47-397BD46975D8}" srcOrd="1" destOrd="0" parTransId="{136566B3-29E0-4688-B508-AA068354E197}" sibTransId="{37904F9F-738D-4566-87F5-64E47D9BBD02}"/>
    <dgm:cxn modelId="{0DFC48BF-0EC1-41C2-A118-C0C4346AA412}" type="presOf" srcId="{9B7F06DF-2552-4B99-AA41-3DD6C690CC03}" destId="{5203FBC9-0F61-4CCB-9A54-3E54CA18085E}" srcOrd="0" destOrd="0" presId="urn:microsoft.com/office/officeart/2008/layout/HorizontalMultiLevelHierarchy"/>
    <dgm:cxn modelId="{BE9954D7-C7D9-457B-A7FB-1A10214443F1}" type="presOf" srcId="{8021DF54-DF38-4DEB-A6B7-B3DA7079188A}" destId="{D8E1CAF4-96BE-4528-8BDB-A43CB45F8419}" srcOrd="1" destOrd="0" presId="urn:microsoft.com/office/officeart/2008/layout/HorizontalMultiLevelHierarchy"/>
    <dgm:cxn modelId="{90E9A3F7-B4C7-445F-85E0-B0D8D624CDAB}" type="presOf" srcId="{7A448DA5-DF93-4154-853C-D797FFBB5D0B}" destId="{FD17BB6E-44CA-4C4B-9405-44145EE9F7E0}" srcOrd="0" destOrd="0" presId="urn:microsoft.com/office/officeart/2008/layout/HorizontalMultiLevelHierarchy"/>
    <dgm:cxn modelId="{028F875B-9744-45CB-8986-6C51285F22DC}" type="presOf" srcId="{8C654FE1-29C3-4B8E-BD38-87AC34AE9BE9}" destId="{4CF3F4E0-497D-4955-9D39-9D15EC2A1B10}" srcOrd="0" destOrd="0" presId="urn:microsoft.com/office/officeart/2008/layout/HorizontalMultiLevelHierarchy"/>
    <dgm:cxn modelId="{895B91A5-EEAB-4B84-B35A-EBB2B7D96803}" type="presOf" srcId="{53310F13-739C-4BE4-87DE-632B990E62D5}" destId="{C8594CDE-FCBD-4F24-BCBE-D7BF54B02D8A}" srcOrd="0" destOrd="0" presId="urn:microsoft.com/office/officeart/2008/layout/HorizontalMultiLevelHierarchy"/>
    <dgm:cxn modelId="{9874B291-F0E6-46A2-AD6A-A48961D32D80}" type="presOf" srcId="{9B7F06DF-2552-4B99-AA41-3DD6C690CC03}" destId="{3922224F-8143-4C40-A602-FA369478E821}" srcOrd="1" destOrd="0" presId="urn:microsoft.com/office/officeart/2008/layout/HorizontalMultiLevelHierarchy"/>
    <dgm:cxn modelId="{7067A7D2-CE25-471C-B35F-10FFD89605DD}" srcId="{5DE1AFB3-32FD-487D-970C-7F8408B9E296}" destId="{302B1EAF-C3B3-41E4-81E6-ABA3776516DF}" srcOrd="0" destOrd="0" parTransId="{6F01F63E-3E2B-4D12-B129-7F142ABC20EA}" sibTransId="{ECFFD6AC-333A-4730-A946-3CBFEA165A26}"/>
    <dgm:cxn modelId="{F1DFF726-EDA5-47E1-BEA5-EAECF8E8CBF6}" type="presParOf" srcId="{73B60F03-A7B0-4D15-A5C3-5B49CF7DA472}" destId="{D60E3469-2758-4F08-AA24-2BD6B2D43437}" srcOrd="0" destOrd="0" presId="urn:microsoft.com/office/officeart/2008/layout/HorizontalMultiLevelHierarchy"/>
    <dgm:cxn modelId="{FEC8523A-78BA-45FE-B191-7C1C4FF11EBA}" type="presParOf" srcId="{D60E3469-2758-4F08-AA24-2BD6B2D43437}" destId="{FD2B95C5-5F52-4ADF-9D19-181A003852EC}" srcOrd="0" destOrd="0" presId="urn:microsoft.com/office/officeart/2008/layout/HorizontalMultiLevelHierarchy"/>
    <dgm:cxn modelId="{BA6AE47B-E84F-4BFA-9806-A2826361316E}" type="presParOf" srcId="{D60E3469-2758-4F08-AA24-2BD6B2D43437}" destId="{CB0E42E0-A326-4FA1-8312-8249B67D11C8}" srcOrd="1" destOrd="0" presId="urn:microsoft.com/office/officeart/2008/layout/HorizontalMultiLevelHierarchy"/>
    <dgm:cxn modelId="{B1080E40-D4C8-4D9B-A2FF-D518AE7AB9B3}" type="presParOf" srcId="{CB0E42E0-A326-4FA1-8312-8249B67D11C8}" destId="{4CF3F4E0-497D-4955-9D39-9D15EC2A1B10}" srcOrd="0" destOrd="0" presId="urn:microsoft.com/office/officeart/2008/layout/HorizontalMultiLevelHierarchy"/>
    <dgm:cxn modelId="{284FA778-C72A-4940-912B-7A9B698540E5}" type="presParOf" srcId="{4CF3F4E0-497D-4955-9D39-9D15EC2A1B10}" destId="{6F03E106-A97B-496D-BB24-8424EA8623F4}" srcOrd="0" destOrd="0" presId="urn:microsoft.com/office/officeart/2008/layout/HorizontalMultiLevelHierarchy"/>
    <dgm:cxn modelId="{580260EF-6936-4A56-88E4-C74E9A6AC367}" type="presParOf" srcId="{CB0E42E0-A326-4FA1-8312-8249B67D11C8}" destId="{8CE748E9-B0DA-4A6F-ABFF-BC0F4DF76261}" srcOrd="1" destOrd="0" presId="urn:microsoft.com/office/officeart/2008/layout/HorizontalMultiLevelHierarchy"/>
    <dgm:cxn modelId="{86F5213A-6E7B-4CD6-8C63-C0B4526A7C51}" type="presParOf" srcId="{8CE748E9-B0DA-4A6F-ABFF-BC0F4DF76261}" destId="{CBAA20B0-9835-43E7-81B7-8A032421D41B}" srcOrd="0" destOrd="0" presId="urn:microsoft.com/office/officeart/2008/layout/HorizontalMultiLevelHierarchy"/>
    <dgm:cxn modelId="{39DA421A-F053-4025-B4A7-A05BBB710CD5}" type="presParOf" srcId="{8CE748E9-B0DA-4A6F-ABFF-BC0F4DF76261}" destId="{1BAD2AE2-6BE4-4C96-94E0-63A5F89D4CB3}" srcOrd="1" destOrd="0" presId="urn:microsoft.com/office/officeart/2008/layout/HorizontalMultiLevelHierarchy"/>
    <dgm:cxn modelId="{38A7BC4E-6FDC-47EC-8BFE-206550FA6C72}" type="presParOf" srcId="{1BAD2AE2-6BE4-4C96-94E0-63A5F89D4CB3}" destId="{C8594CDE-FCBD-4F24-BCBE-D7BF54B02D8A}" srcOrd="0" destOrd="0" presId="urn:microsoft.com/office/officeart/2008/layout/HorizontalMultiLevelHierarchy"/>
    <dgm:cxn modelId="{4E38078A-1873-4C8E-A6C4-56B4A24AF4FD}" type="presParOf" srcId="{C8594CDE-FCBD-4F24-BCBE-D7BF54B02D8A}" destId="{E91990AB-74C9-4ADF-A0BA-A01D86E2DAB4}" srcOrd="0" destOrd="0" presId="urn:microsoft.com/office/officeart/2008/layout/HorizontalMultiLevelHierarchy"/>
    <dgm:cxn modelId="{C9761D9A-447E-4FEF-868D-65F43C45AF5C}" type="presParOf" srcId="{1BAD2AE2-6BE4-4C96-94E0-63A5F89D4CB3}" destId="{93898098-A15D-47B1-A653-C276F73BA856}" srcOrd="1" destOrd="0" presId="urn:microsoft.com/office/officeart/2008/layout/HorizontalMultiLevelHierarchy"/>
    <dgm:cxn modelId="{08526EC0-3829-4B3E-B8EA-53C0D71397AC}" type="presParOf" srcId="{93898098-A15D-47B1-A653-C276F73BA856}" destId="{4B577097-599E-4551-A23A-D2435E29DFBE}" srcOrd="0" destOrd="0" presId="urn:microsoft.com/office/officeart/2008/layout/HorizontalMultiLevelHierarchy"/>
    <dgm:cxn modelId="{9BB0EB79-9FB9-4BEA-B29D-59FBD1C6ECF0}" type="presParOf" srcId="{93898098-A15D-47B1-A653-C276F73BA856}" destId="{CAC22316-C8FB-4C9B-A1DE-C4F657F00B1F}" srcOrd="1" destOrd="0" presId="urn:microsoft.com/office/officeart/2008/layout/HorizontalMultiLevelHierarchy"/>
    <dgm:cxn modelId="{65CA5508-E8D0-4693-9A74-42739FFE43A2}" type="presParOf" srcId="{CB0E42E0-A326-4FA1-8312-8249B67D11C8}" destId="{B7B0C6FC-E635-46BD-8541-26D178C537F6}" srcOrd="2" destOrd="0" presId="urn:microsoft.com/office/officeart/2008/layout/HorizontalMultiLevelHierarchy"/>
    <dgm:cxn modelId="{17A69CFD-3200-4EBD-8EFA-0553F981D4D6}" type="presParOf" srcId="{B7B0C6FC-E635-46BD-8541-26D178C537F6}" destId="{D7DD9B6C-8E6C-45CD-87F6-A40728781F4B}" srcOrd="0" destOrd="0" presId="urn:microsoft.com/office/officeart/2008/layout/HorizontalMultiLevelHierarchy"/>
    <dgm:cxn modelId="{F0507CDB-6A9D-4A05-B857-43EE03DC9E46}" type="presParOf" srcId="{CB0E42E0-A326-4FA1-8312-8249B67D11C8}" destId="{B7EE4608-0B36-4AA1-8E37-13B60681A8C5}" srcOrd="3" destOrd="0" presId="urn:microsoft.com/office/officeart/2008/layout/HorizontalMultiLevelHierarchy"/>
    <dgm:cxn modelId="{7D6DB828-6CD5-410F-AC20-DAED4F0805D3}" type="presParOf" srcId="{B7EE4608-0B36-4AA1-8E37-13B60681A8C5}" destId="{84C352BA-C1A9-4BB8-B54F-F63AF08DC788}" srcOrd="0" destOrd="0" presId="urn:microsoft.com/office/officeart/2008/layout/HorizontalMultiLevelHierarchy"/>
    <dgm:cxn modelId="{6BCDCF68-46CA-49EB-A56E-F6EC58CFB171}" type="presParOf" srcId="{B7EE4608-0B36-4AA1-8E37-13B60681A8C5}" destId="{3EE726D3-759E-4B18-AEAF-64226EC5279D}" srcOrd="1" destOrd="0" presId="urn:microsoft.com/office/officeart/2008/layout/HorizontalMultiLevelHierarchy"/>
    <dgm:cxn modelId="{FE204136-61DC-4803-B695-BF2FC784F258}" type="presParOf" srcId="{3EE726D3-759E-4B18-AEAF-64226EC5279D}" destId="{5203FBC9-0F61-4CCB-9A54-3E54CA18085E}" srcOrd="0" destOrd="0" presId="urn:microsoft.com/office/officeart/2008/layout/HorizontalMultiLevelHierarchy"/>
    <dgm:cxn modelId="{18B86AEB-1C21-487C-B7B2-4A1D3F614B6E}" type="presParOf" srcId="{5203FBC9-0F61-4CCB-9A54-3E54CA18085E}" destId="{3922224F-8143-4C40-A602-FA369478E821}" srcOrd="0" destOrd="0" presId="urn:microsoft.com/office/officeart/2008/layout/HorizontalMultiLevelHierarchy"/>
    <dgm:cxn modelId="{AC32BE08-EF0D-40D1-B8FF-BF2BB5F82E35}" type="presParOf" srcId="{3EE726D3-759E-4B18-AEAF-64226EC5279D}" destId="{E9F7D267-739B-4B27-B172-F9FC7B647D0D}" srcOrd="1" destOrd="0" presId="urn:microsoft.com/office/officeart/2008/layout/HorizontalMultiLevelHierarchy"/>
    <dgm:cxn modelId="{8150AFD4-6B0F-4DF2-B57C-BFF100F0E937}" type="presParOf" srcId="{E9F7D267-739B-4B27-B172-F9FC7B647D0D}" destId="{BE758F6F-1B2F-4AD6-BCBE-FCC1753A7C83}" srcOrd="0" destOrd="0" presId="urn:microsoft.com/office/officeart/2008/layout/HorizontalMultiLevelHierarchy"/>
    <dgm:cxn modelId="{B9BB6E27-733F-4D3E-B459-7781FFE7D412}" type="presParOf" srcId="{E9F7D267-739B-4B27-B172-F9FC7B647D0D}" destId="{D9164470-CC95-4E29-A915-FB5C7C65F815}" srcOrd="1" destOrd="0" presId="urn:microsoft.com/office/officeart/2008/layout/HorizontalMultiLevelHierarchy"/>
    <dgm:cxn modelId="{801DC00E-AAE3-4C45-9DCF-29EFE641EB45}" type="presParOf" srcId="{D9164470-CC95-4E29-A915-FB5C7C65F815}" destId="{FEDF8E40-032D-4E1C-8450-F1EB7AEC8079}" srcOrd="0" destOrd="0" presId="urn:microsoft.com/office/officeart/2008/layout/HorizontalMultiLevelHierarchy"/>
    <dgm:cxn modelId="{75821015-0A84-41EF-924C-84EE26D147B8}" type="presParOf" srcId="{FEDF8E40-032D-4E1C-8450-F1EB7AEC8079}" destId="{FE57381C-EF53-4C2D-B133-048F6A99E4C8}" srcOrd="0" destOrd="0" presId="urn:microsoft.com/office/officeart/2008/layout/HorizontalMultiLevelHierarchy"/>
    <dgm:cxn modelId="{90D212D2-E4EF-48FF-AF6D-F9A071ADB82D}" type="presParOf" srcId="{D9164470-CC95-4E29-A915-FB5C7C65F815}" destId="{61DF5746-3167-4DDC-A94C-9CDD5A86D928}" srcOrd="1" destOrd="0" presId="urn:microsoft.com/office/officeart/2008/layout/HorizontalMultiLevelHierarchy"/>
    <dgm:cxn modelId="{6B59A2A3-55CF-4453-8B76-8CD94E4DFE94}" type="presParOf" srcId="{61DF5746-3167-4DDC-A94C-9CDD5A86D928}" destId="{9DAC9CB6-1A3C-490F-8CF6-E5FBC3BA4B71}" srcOrd="0" destOrd="0" presId="urn:microsoft.com/office/officeart/2008/layout/HorizontalMultiLevelHierarchy"/>
    <dgm:cxn modelId="{844FD153-9AE0-462E-8864-C5DC12949510}" type="presParOf" srcId="{61DF5746-3167-4DDC-A94C-9CDD5A86D928}" destId="{F7439FF8-B3F3-4A6D-A829-713861D02D15}" srcOrd="1" destOrd="0" presId="urn:microsoft.com/office/officeart/2008/layout/HorizontalMultiLevelHierarchy"/>
    <dgm:cxn modelId="{FC43A539-EB46-4703-9B51-17255E78BFDF}" type="presParOf" srcId="{D9164470-CC95-4E29-A915-FB5C7C65F815}" destId="{1BCB0472-9E8F-435B-96B8-AF06B784AAB2}" srcOrd="2" destOrd="0" presId="urn:microsoft.com/office/officeart/2008/layout/HorizontalMultiLevelHierarchy"/>
    <dgm:cxn modelId="{E537026A-7248-455D-B90E-0C1EEC0FDC42}" type="presParOf" srcId="{1BCB0472-9E8F-435B-96B8-AF06B784AAB2}" destId="{D8E1CAF4-96BE-4528-8BDB-A43CB45F8419}" srcOrd="0" destOrd="0" presId="urn:microsoft.com/office/officeart/2008/layout/HorizontalMultiLevelHierarchy"/>
    <dgm:cxn modelId="{7E738BF0-BDBF-4648-AE35-ACDC4D330C91}" type="presParOf" srcId="{D9164470-CC95-4E29-A915-FB5C7C65F815}" destId="{50513F4F-344F-4824-844E-C0AAD2484A14}" srcOrd="3" destOrd="0" presId="urn:microsoft.com/office/officeart/2008/layout/HorizontalMultiLevelHierarchy"/>
    <dgm:cxn modelId="{DF462F69-9DF3-4BB8-BBC4-4C1A6C003AE7}" type="presParOf" srcId="{50513F4F-344F-4824-844E-C0AAD2484A14}" destId="{FD17BB6E-44CA-4C4B-9405-44145EE9F7E0}" srcOrd="0" destOrd="0" presId="urn:microsoft.com/office/officeart/2008/layout/HorizontalMultiLevelHierarchy"/>
    <dgm:cxn modelId="{ACD550F1-768C-4DFC-88E9-1EC38F0ADAC7}" type="presParOf" srcId="{50513F4F-344F-4824-844E-C0AAD2484A14}" destId="{7688DB93-092F-4E4C-B99F-BE4817B82EEA}"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B0472-9E8F-435B-96B8-AF06B784AAB2}">
      <dsp:nvSpPr>
        <dsp:cNvPr id="0" name=""/>
        <dsp:cNvSpPr/>
      </dsp:nvSpPr>
      <dsp:spPr>
        <a:xfrm>
          <a:off x="5785396" y="1984924"/>
          <a:ext cx="347941" cy="331499"/>
        </a:xfrm>
        <a:custGeom>
          <a:avLst/>
          <a:gdLst/>
          <a:ahLst/>
          <a:cxnLst/>
          <a:rect l="0" t="0" r="0" b="0"/>
          <a:pathLst>
            <a:path>
              <a:moveTo>
                <a:pt x="0" y="0"/>
              </a:moveTo>
              <a:lnTo>
                <a:pt x="173970" y="0"/>
              </a:lnTo>
              <a:lnTo>
                <a:pt x="173970" y="331499"/>
              </a:lnTo>
              <a:lnTo>
                <a:pt x="347941" y="3314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947353" y="2138660"/>
        <a:ext cx="24028" cy="24028"/>
      </dsp:txXfrm>
    </dsp:sp>
    <dsp:sp modelId="{FEDF8E40-032D-4E1C-8450-F1EB7AEC8079}">
      <dsp:nvSpPr>
        <dsp:cNvPr id="0" name=""/>
        <dsp:cNvSpPr/>
      </dsp:nvSpPr>
      <dsp:spPr>
        <a:xfrm>
          <a:off x="5785396" y="1650266"/>
          <a:ext cx="347941" cy="334658"/>
        </a:xfrm>
        <a:custGeom>
          <a:avLst/>
          <a:gdLst/>
          <a:ahLst/>
          <a:cxnLst/>
          <a:rect l="0" t="0" r="0" b="0"/>
          <a:pathLst>
            <a:path>
              <a:moveTo>
                <a:pt x="0" y="334658"/>
              </a:moveTo>
              <a:lnTo>
                <a:pt x="173970" y="334658"/>
              </a:lnTo>
              <a:lnTo>
                <a:pt x="173970" y="0"/>
              </a:lnTo>
              <a:lnTo>
                <a:pt x="347941"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947298" y="1805526"/>
        <a:ext cx="24138" cy="24138"/>
      </dsp:txXfrm>
    </dsp:sp>
    <dsp:sp modelId="{5203FBC9-0F61-4CCB-9A54-3E54CA18085E}">
      <dsp:nvSpPr>
        <dsp:cNvPr id="0" name=""/>
        <dsp:cNvSpPr/>
      </dsp:nvSpPr>
      <dsp:spPr>
        <a:xfrm>
          <a:off x="3434788" y="1939204"/>
          <a:ext cx="347941" cy="91440"/>
        </a:xfrm>
        <a:custGeom>
          <a:avLst/>
          <a:gdLst/>
          <a:ahLst/>
          <a:cxnLst/>
          <a:rect l="0" t="0" r="0" b="0"/>
          <a:pathLst>
            <a:path>
              <a:moveTo>
                <a:pt x="0" y="45720"/>
              </a:moveTo>
              <a:lnTo>
                <a:pt x="347941"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600060" y="1976226"/>
        <a:ext cx="17397" cy="17397"/>
      </dsp:txXfrm>
    </dsp:sp>
    <dsp:sp modelId="{B7B0C6FC-E635-46BD-8541-26D178C537F6}">
      <dsp:nvSpPr>
        <dsp:cNvPr id="0" name=""/>
        <dsp:cNvSpPr/>
      </dsp:nvSpPr>
      <dsp:spPr>
        <a:xfrm>
          <a:off x="1347136" y="1509956"/>
          <a:ext cx="347941" cy="474968"/>
        </a:xfrm>
        <a:custGeom>
          <a:avLst/>
          <a:gdLst/>
          <a:ahLst/>
          <a:cxnLst/>
          <a:rect l="0" t="0" r="0" b="0"/>
          <a:pathLst>
            <a:path>
              <a:moveTo>
                <a:pt x="0" y="0"/>
              </a:moveTo>
              <a:lnTo>
                <a:pt x="173970" y="0"/>
              </a:lnTo>
              <a:lnTo>
                <a:pt x="173970" y="474968"/>
              </a:lnTo>
              <a:lnTo>
                <a:pt x="347941" y="4749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506388" y="1732721"/>
        <a:ext cx="29438" cy="29438"/>
      </dsp:txXfrm>
    </dsp:sp>
    <dsp:sp modelId="{C8594CDE-FCBD-4F24-BCBE-D7BF54B02D8A}">
      <dsp:nvSpPr>
        <dsp:cNvPr id="0" name=""/>
        <dsp:cNvSpPr/>
      </dsp:nvSpPr>
      <dsp:spPr>
        <a:xfrm>
          <a:off x="3434788" y="870736"/>
          <a:ext cx="347941" cy="91440"/>
        </a:xfrm>
        <a:custGeom>
          <a:avLst/>
          <a:gdLst/>
          <a:ahLst/>
          <a:cxnLst/>
          <a:rect l="0" t="0" r="0" b="0"/>
          <a:pathLst>
            <a:path>
              <a:moveTo>
                <a:pt x="0" y="45720"/>
              </a:moveTo>
              <a:lnTo>
                <a:pt x="347941"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600060" y="907758"/>
        <a:ext cx="17397" cy="17397"/>
      </dsp:txXfrm>
    </dsp:sp>
    <dsp:sp modelId="{4CF3F4E0-497D-4955-9D39-9D15EC2A1B10}">
      <dsp:nvSpPr>
        <dsp:cNvPr id="0" name=""/>
        <dsp:cNvSpPr/>
      </dsp:nvSpPr>
      <dsp:spPr>
        <a:xfrm>
          <a:off x="1347136" y="916456"/>
          <a:ext cx="347941" cy="593499"/>
        </a:xfrm>
        <a:custGeom>
          <a:avLst/>
          <a:gdLst/>
          <a:ahLst/>
          <a:cxnLst/>
          <a:rect l="0" t="0" r="0" b="0"/>
          <a:pathLst>
            <a:path>
              <a:moveTo>
                <a:pt x="0" y="593499"/>
              </a:moveTo>
              <a:lnTo>
                <a:pt x="173970" y="593499"/>
              </a:lnTo>
              <a:lnTo>
                <a:pt x="173970" y="0"/>
              </a:lnTo>
              <a:lnTo>
                <a:pt x="34794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503908" y="1196007"/>
        <a:ext cx="34398" cy="34398"/>
      </dsp:txXfrm>
    </dsp:sp>
    <dsp:sp modelId="{FD2B95C5-5F52-4ADF-9D19-181A003852EC}">
      <dsp:nvSpPr>
        <dsp:cNvPr id="0" name=""/>
        <dsp:cNvSpPr/>
      </dsp:nvSpPr>
      <dsp:spPr>
        <a:xfrm>
          <a:off x="-24058" y="840576"/>
          <a:ext cx="1403631" cy="1338759"/>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a:latin typeface="Segoe UI" panose="020B0502040204020203" pitchFamily="34" charset="0"/>
              <a:cs typeface="Segoe UI" panose="020B0502040204020203" pitchFamily="34" charset="0"/>
            </a:rPr>
            <a:t>Dénonciation de </a:t>
          </a:r>
          <a:br>
            <a:rPr lang="fr-FR" sz="1400" kern="1200" dirty="0">
              <a:latin typeface="Segoe UI" panose="020B0502040204020203" pitchFamily="34" charset="0"/>
              <a:cs typeface="Segoe UI" panose="020B0502040204020203" pitchFamily="34" charset="0"/>
            </a:rPr>
          </a:br>
          <a:r>
            <a:rPr lang="fr-FR" sz="1400" kern="1200" dirty="0">
              <a:latin typeface="Segoe UI" panose="020B0502040204020203" pitchFamily="34" charset="0"/>
              <a:cs typeface="Segoe UI" panose="020B0502040204020203" pitchFamily="34" charset="0"/>
            </a:rPr>
            <a:t>l’accord institutionnel</a:t>
          </a:r>
          <a:br>
            <a:rPr lang="fr-FR" sz="1400" kern="1200" dirty="0">
              <a:latin typeface="Segoe UI" panose="020B0502040204020203" pitchFamily="34" charset="0"/>
              <a:cs typeface="Segoe UI" panose="020B0502040204020203" pitchFamily="34" charset="0"/>
            </a:rPr>
          </a:br>
          <a:r>
            <a:rPr lang="fr-FR" sz="1400" kern="1200" dirty="0" smtClean="0">
              <a:solidFill>
                <a:schemeClr val="bg1"/>
              </a:solidFill>
              <a:latin typeface="Segoe UI" panose="020B0502040204020203" pitchFamily="34" charset="0"/>
              <a:cs typeface="Segoe UI" panose="020B0502040204020203" pitchFamily="34" charset="0"/>
            </a:rPr>
            <a:t>(prend fin après</a:t>
          </a:r>
          <a:r>
            <a:rPr lang="fr-FR" sz="1400" kern="1200" dirty="0">
              <a:solidFill>
                <a:schemeClr val="bg1"/>
              </a:solidFill>
              <a:latin typeface="Segoe UI" panose="020B0502040204020203" pitchFamily="34" charset="0"/>
              <a:cs typeface="Segoe UI" panose="020B0502040204020203" pitchFamily="34" charset="0"/>
            </a:rPr>
            <a:t/>
          </a:r>
          <a:br>
            <a:rPr lang="fr-FR" sz="1400" kern="1200" dirty="0">
              <a:solidFill>
                <a:schemeClr val="bg1"/>
              </a:solidFill>
              <a:latin typeface="Segoe UI" panose="020B0502040204020203" pitchFamily="34" charset="0"/>
              <a:cs typeface="Segoe UI" panose="020B0502040204020203" pitchFamily="34" charset="0"/>
            </a:rPr>
          </a:br>
          <a:r>
            <a:rPr lang="fr-FR" sz="1400" kern="1200" dirty="0">
              <a:solidFill>
                <a:schemeClr val="bg1"/>
              </a:solidFill>
              <a:latin typeface="Segoe UI" panose="020B0502040204020203" pitchFamily="34" charset="0"/>
              <a:cs typeface="Segoe UI" panose="020B0502040204020203" pitchFamily="34" charset="0"/>
            </a:rPr>
            <a:t>six </a:t>
          </a:r>
          <a:r>
            <a:rPr lang="fr-FR" sz="1400" kern="1200" dirty="0" smtClean="0">
              <a:solidFill>
                <a:schemeClr val="bg1"/>
              </a:solidFill>
              <a:latin typeface="Segoe UI" panose="020B0502040204020203" pitchFamily="34" charset="0"/>
              <a:cs typeface="Segoe UI" panose="020B0502040204020203" pitchFamily="34" charset="0"/>
            </a:rPr>
            <a:t>mois)</a:t>
          </a:r>
          <a:endParaRPr lang="fr-FR" sz="1400" kern="1200" dirty="0">
            <a:solidFill>
              <a:schemeClr val="bg1"/>
            </a:solidFill>
            <a:latin typeface="Segoe UI" panose="020B0502040204020203" pitchFamily="34" charset="0"/>
            <a:cs typeface="Segoe UI" panose="020B0502040204020203" pitchFamily="34" charset="0"/>
          </a:endParaRPr>
        </a:p>
      </dsp:txBody>
      <dsp:txXfrm>
        <a:off x="-24058" y="840576"/>
        <a:ext cx="1403631" cy="1338759"/>
      </dsp:txXfrm>
    </dsp:sp>
    <dsp:sp modelId="{CBAA20B0-9835-43E7-81B7-8A032421D41B}">
      <dsp:nvSpPr>
        <dsp:cNvPr id="0" name=""/>
        <dsp:cNvSpPr/>
      </dsp:nvSpPr>
      <dsp:spPr>
        <a:xfrm>
          <a:off x="1695078" y="651257"/>
          <a:ext cx="1739709" cy="530399"/>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ts val="0"/>
            </a:spcAft>
          </a:pPr>
          <a:r>
            <a:rPr lang="fr-FR" sz="1400" kern="1200" dirty="0" smtClean="0">
              <a:latin typeface="Segoe UI" panose="020B0502040204020203" pitchFamily="34" charset="0"/>
              <a:cs typeface="Segoe UI" panose="020B0502040204020203" pitchFamily="34" charset="0"/>
            </a:rPr>
            <a:t>Nouveaux </a:t>
          </a:r>
          <a:r>
            <a:rPr lang="fr-FR" sz="1400" kern="1200" dirty="0">
              <a:latin typeface="Segoe UI" panose="020B0502040204020203" pitchFamily="34" charset="0"/>
              <a:cs typeface="Segoe UI" panose="020B0502040204020203" pitchFamily="34" charset="0"/>
            </a:rPr>
            <a:t>accords</a:t>
          </a:r>
        </a:p>
        <a:p>
          <a:pPr lvl="0" algn="ctr" defTabSz="622300">
            <a:lnSpc>
              <a:spcPct val="90000"/>
            </a:lnSpc>
            <a:spcBef>
              <a:spcPct val="0"/>
            </a:spcBef>
            <a:spcAft>
              <a:spcPts val="0"/>
            </a:spcAft>
          </a:pPr>
          <a:r>
            <a:rPr lang="fr-FR" sz="1400" kern="1200" dirty="0">
              <a:latin typeface="Segoe UI" panose="020B0502040204020203" pitchFamily="34" charset="0"/>
              <a:cs typeface="Segoe UI" panose="020B0502040204020203" pitchFamily="34" charset="0"/>
            </a:rPr>
            <a:t>d’accès au marché</a:t>
          </a:r>
        </a:p>
      </dsp:txBody>
      <dsp:txXfrm>
        <a:off x="1695078" y="651257"/>
        <a:ext cx="1739709" cy="530399"/>
      </dsp:txXfrm>
    </dsp:sp>
    <dsp:sp modelId="{4B577097-599E-4551-A23A-D2435E29DFBE}">
      <dsp:nvSpPr>
        <dsp:cNvPr id="0" name=""/>
        <dsp:cNvSpPr/>
      </dsp:nvSpPr>
      <dsp:spPr>
        <a:xfrm>
          <a:off x="3782730" y="580446"/>
          <a:ext cx="2021072" cy="672021"/>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latin typeface="Segoe UI" panose="020B0502040204020203" pitchFamily="34" charset="0"/>
              <a:cs typeface="Segoe UI" panose="020B0502040204020203" pitchFamily="34" charset="0"/>
            </a:rPr>
            <a:t>Cessent d’être applicables en même temps que l’accord </a:t>
          </a:r>
          <a:r>
            <a:rPr lang="fr-FR" sz="1400" kern="1200" dirty="0" err="1" smtClean="0">
              <a:latin typeface="Segoe UI" panose="020B0502040204020203" pitchFamily="34" charset="0"/>
              <a:cs typeface="Segoe UI" panose="020B0502040204020203" pitchFamily="34" charset="0"/>
            </a:rPr>
            <a:t>inst</a:t>
          </a:r>
          <a:r>
            <a:rPr lang="fr-FR" sz="1400" kern="1200" smtClean="0">
              <a:latin typeface="Segoe UI" panose="020B0502040204020203" pitchFamily="34" charset="0"/>
              <a:cs typeface="Segoe UI" panose="020B0502040204020203" pitchFamily="34" charset="0"/>
            </a:rPr>
            <a:t>.</a:t>
          </a:r>
          <a:endParaRPr lang="fr-FR" sz="1400" kern="1200" dirty="0">
            <a:latin typeface="Segoe UI" panose="020B0502040204020203" pitchFamily="34" charset="0"/>
            <a:cs typeface="Segoe UI" panose="020B0502040204020203" pitchFamily="34" charset="0"/>
          </a:endParaRPr>
        </a:p>
      </dsp:txBody>
      <dsp:txXfrm>
        <a:off x="3782730" y="580446"/>
        <a:ext cx="2021072" cy="672021"/>
      </dsp:txXfrm>
    </dsp:sp>
    <dsp:sp modelId="{84C352BA-C1A9-4BB8-B54F-F63AF08DC788}">
      <dsp:nvSpPr>
        <dsp:cNvPr id="0" name=""/>
        <dsp:cNvSpPr/>
      </dsp:nvSpPr>
      <dsp:spPr>
        <a:xfrm>
          <a:off x="1695078" y="1601194"/>
          <a:ext cx="1739709" cy="767461"/>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latin typeface="Segoe UI" panose="020B0502040204020203" pitchFamily="34" charset="0"/>
              <a:cs typeface="Segoe UI" panose="020B0502040204020203" pitchFamily="34" charset="0"/>
            </a:rPr>
            <a:t>5 </a:t>
          </a:r>
          <a:r>
            <a:rPr lang="fr-FR" sz="1400" kern="1200" dirty="0">
              <a:latin typeface="Segoe UI" panose="020B0502040204020203" pitchFamily="34" charset="0"/>
              <a:cs typeface="Segoe UI" panose="020B0502040204020203" pitchFamily="34" charset="0"/>
            </a:rPr>
            <a:t>accords d’accès au marché existants</a:t>
          </a:r>
        </a:p>
      </dsp:txBody>
      <dsp:txXfrm>
        <a:off x="1695078" y="1601194"/>
        <a:ext cx="1739709" cy="767461"/>
      </dsp:txXfrm>
    </dsp:sp>
    <dsp:sp modelId="{BE758F6F-1B2F-4AD6-BCBE-FCC1753A7C83}">
      <dsp:nvSpPr>
        <dsp:cNvPr id="0" name=""/>
        <dsp:cNvSpPr/>
      </dsp:nvSpPr>
      <dsp:spPr>
        <a:xfrm>
          <a:off x="3782730" y="1638473"/>
          <a:ext cx="2002666" cy="692902"/>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a:latin typeface="Segoe UI" panose="020B0502040204020203" pitchFamily="34" charset="0"/>
              <a:cs typeface="Segoe UI" panose="020B0502040204020203" pitchFamily="34" charset="0"/>
            </a:rPr>
            <a:t>Consultations au sein du Comité mixte </a:t>
          </a:r>
          <a:br>
            <a:rPr lang="fr-FR" sz="1400" kern="1200" dirty="0">
              <a:latin typeface="Segoe UI" panose="020B0502040204020203" pitchFamily="34" charset="0"/>
              <a:cs typeface="Segoe UI" panose="020B0502040204020203" pitchFamily="34" charset="0"/>
            </a:rPr>
          </a:br>
          <a:r>
            <a:rPr lang="fr-FR" sz="1400" kern="1200" dirty="0">
              <a:latin typeface="Segoe UI" panose="020B0502040204020203" pitchFamily="34" charset="0"/>
              <a:cs typeface="Segoe UI" panose="020B0502040204020203" pitchFamily="34" charset="0"/>
            </a:rPr>
            <a:t>pendant 3 mois</a:t>
          </a:r>
        </a:p>
      </dsp:txBody>
      <dsp:txXfrm>
        <a:off x="3782730" y="1638473"/>
        <a:ext cx="2002666" cy="692902"/>
      </dsp:txXfrm>
    </dsp:sp>
    <dsp:sp modelId="{9DAC9CB6-1A3C-490F-8CF6-E5FBC3BA4B71}">
      <dsp:nvSpPr>
        <dsp:cNvPr id="0" name=""/>
        <dsp:cNvSpPr/>
      </dsp:nvSpPr>
      <dsp:spPr>
        <a:xfrm>
          <a:off x="6133338" y="1385067"/>
          <a:ext cx="2155204" cy="530399"/>
        </a:xfrm>
        <a:prstGeom prst="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solidFill>
                <a:schemeClr val="tx1"/>
              </a:solidFill>
              <a:latin typeface="Segoe UI" panose="020B0502040204020203" pitchFamily="34" charset="0"/>
              <a:cs typeface="Segoe UI" panose="020B0502040204020203" pitchFamily="34" charset="0"/>
            </a:rPr>
            <a:t>Restent </a:t>
          </a:r>
          <a:r>
            <a:rPr lang="fr-FR" sz="1400" kern="1200" dirty="0">
              <a:solidFill>
                <a:schemeClr val="tx1"/>
              </a:solidFill>
              <a:latin typeface="Segoe UI" panose="020B0502040204020203" pitchFamily="34" charset="0"/>
              <a:cs typeface="Segoe UI" panose="020B0502040204020203" pitchFamily="34" charset="0"/>
            </a:rPr>
            <a:t>en vigueur</a:t>
          </a:r>
        </a:p>
      </dsp:txBody>
      <dsp:txXfrm>
        <a:off x="6133338" y="1385067"/>
        <a:ext cx="2155204" cy="530399"/>
      </dsp:txXfrm>
    </dsp:sp>
    <dsp:sp modelId="{FD17BB6E-44CA-4C4B-9405-44145EE9F7E0}">
      <dsp:nvSpPr>
        <dsp:cNvPr id="0" name=""/>
        <dsp:cNvSpPr/>
      </dsp:nvSpPr>
      <dsp:spPr>
        <a:xfrm>
          <a:off x="6133338" y="2048066"/>
          <a:ext cx="2161536" cy="536716"/>
        </a:xfrm>
        <a:prstGeom prst="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solidFill>
                <a:schemeClr val="tx1"/>
              </a:solidFill>
              <a:latin typeface="Segoe UI" panose="020B0502040204020203" pitchFamily="34" charset="0"/>
              <a:cs typeface="Segoe UI" panose="020B0502040204020203" pitchFamily="34" charset="0"/>
            </a:rPr>
            <a:t>Cessent d’être applicables 6 mois plus tard</a:t>
          </a:r>
          <a:endParaRPr lang="fr-FR" sz="1400" kern="1200" dirty="0">
            <a:solidFill>
              <a:schemeClr val="tx1"/>
            </a:solidFill>
            <a:latin typeface="Segoe UI" panose="020B0502040204020203" pitchFamily="34" charset="0"/>
            <a:cs typeface="Segoe UI" panose="020B0502040204020203" pitchFamily="34" charset="0"/>
          </a:endParaRPr>
        </a:p>
      </dsp:txBody>
      <dsp:txXfrm>
        <a:off x="6133338" y="2048066"/>
        <a:ext cx="2161536" cy="53671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CH" dirty="0"/>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65192617-400E-49BB-9E0E-F3333E6DAE64}" type="datetimeFigureOut">
              <a:rPr lang="fr-CH" smtClean="0"/>
              <a:t>10.09.2019</a:t>
            </a:fld>
            <a:endParaRPr lang="fr-CH" dirty="0"/>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fr-CH" dirty="0"/>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5F79C665-E6C9-44AF-85D8-7D4859262D94}" type="slidenum">
              <a:rPr lang="fr-CH" smtClean="0"/>
              <a:t>‹#›</a:t>
            </a:fld>
            <a:endParaRPr lang="fr-CH" dirty="0"/>
          </a:p>
        </p:txBody>
      </p:sp>
    </p:spTree>
    <p:extLst>
      <p:ext uri="{BB962C8B-B14F-4D97-AF65-F5344CB8AC3E}">
        <p14:creationId xmlns:p14="http://schemas.microsoft.com/office/powerpoint/2010/main" val="879302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50444" y="0"/>
            <a:ext cx="2945659" cy="498135"/>
          </a:xfrm>
          <a:prstGeom prst="rect">
            <a:avLst/>
          </a:prstGeom>
        </p:spPr>
        <p:txBody>
          <a:bodyPr vert="horz" lIns="91431" tIns="45715" rIns="91431" bIns="45715" rtlCol="0"/>
          <a:lstStyle>
            <a:lvl1pPr algn="r">
              <a:defRPr sz="1200"/>
            </a:lvl1pPr>
          </a:lstStyle>
          <a:p>
            <a:fld id="{B1315F48-61A3-2B42-A58F-487E38A59DEB}" type="datetimeFigureOut">
              <a:rPr lang="en-US" smtClean="0"/>
              <a:t>9/10/2019</a:t>
            </a:fld>
            <a:endParaRPr lang="de-CH"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1" tIns="45715" rIns="91431" bIns="45715" rtlCol="0" anchor="ctr"/>
          <a:lstStyle/>
          <a:p>
            <a:endParaRPr lang="en-US" dirty="0"/>
          </a:p>
        </p:txBody>
      </p:sp>
      <p:sp>
        <p:nvSpPr>
          <p:cNvPr id="5" name="Notes Placeholder 4"/>
          <p:cNvSpPr>
            <a:spLocks noGrp="1"/>
          </p:cNvSpPr>
          <p:nvPr>
            <p:ph type="body" sz="quarter" idx="3"/>
          </p:nvPr>
        </p:nvSpPr>
        <p:spPr>
          <a:xfrm>
            <a:off x="679768" y="4777959"/>
            <a:ext cx="5438140" cy="3909239"/>
          </a:xfrm>
          <a:prstGeom prst="rect">
            <a:avLst/>
          </a:prstGeom>
        </p:spPr>
        <p:txBody>
          <a:bodyPr vert="horz" lIns="91431" tIns="45715" rIns="91431" bIns="45715"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9430091"/>
            <a:ext cx="2945659" cy="498134"/>
          </a:xfrm>
          <a:prstGeom prst="rect">
            <a:avLst/>
          </a:prstGeom>
        </p:spPr>
        <p:txBody>
          <a:bodyPr vert="horz" lIns="91431" tIns="45715" rIns="91431" bIns="457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430091"/>
            <a:ext cx="2945659" cy="498134"/>
          </a:xfrm>
          <a:prstGeom prst="rect">
            <a:avLst/>
          </a:prstGeom>
        </p:spPr>
        <p:txBody>
          <a:bodyPr vert="horz" lIns="91431" tIns="45715" rIns="91431" bIns="45715" rtlCol="0" anchor="b"/>
          <a:lstStyle>
            <a:lvl1pPr algn="r">
              <a:defRPr sz="1200"/>
            </a:lvl1pPr>
          </a:lstStyle>
          <a:p>
            <a:fld id="{5254868F-A194-644A-AE5A-4EAE302AE3A4}" type="slidenum">
              <a:rPr lang="en-US" smtClean="0"/>
              <a:t>‹#›</a:t>
            </a:fld>
            <a:endParaRPr lang="de-CH" dirty="0"/>
          </a:p>
        </p:txBody>
      </p:sp>
      <p:sp>
        <p:nvSpPr>
          <p:cNvPr id="8" name="Header Placeholder 7"/>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CH" dirty="0"/>
          </a:p>
        </p:txBody>
      </p:sp>
    </p:spTree>
    <p:extLst>
      <p:ext uri="{BB962C8B-B14F-4D97-AF65-F5344CB8AC3E}">
        <p14:creationId xmlns:p14="http://schemas.microsoft.com/office/powerpoint/2010/main" val="138866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5254868F-A194-644A-AE5A-4EAE302AE3A4}" type="slidenum">
              <a:rPr lang="en-US" smtClean="0"/>
              <a:t>1</a:t>
            </a:fld>
            <a:endParaRPr lang="en-US" dirty="0" smtClean="0"/>
          </a:p>
        </p:txBody>
      </p:sp>
    </p:spTree>
    <p:extLst>
      <p:ext uri="{BB962C8B-B14F-4D97-AF65-F5344CB8AC3E}">
        <p14:creationId xmlns:p14="http://schemas.microsoft.com/office/powerpoint/2010/main" val="3365194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fr-FR" dirty="0" smtClean="0">
                <a:latin typeface="Segoe UI" panose="020B0502040204020203" pitchFamily="34" charset="0"/>
                <a:cs typeface="Segoe UI" panose="020B0502040204020203" pitchFamily="34" charset="0"/>
              </a:rPr>
              <a:t>Pas de reprise automatique des développements du droit de l’UE</a:t>
            </a:r>
          </a:p>
          <a:p>
            <a:pPr marL="285750" indent="-285750">
              <a:buFont typeface="Arial" panose="020B0604020202020204" pitchFamily="34" charset="0"/>
              <a:buChar char="•"/>
            </a:pPr>
            <a:r>
              <a:rPr lang="fr-FR" dirty="0" smtClean="0">
                <a:latin typeface="Segoe UI" panose="020B0502040204020203" pitchFamily="34" charset="0"/>
                <a:cs typeface="Segoe UI" panose="020B0502040204020203" pitchFamily="34" charset="0"/>
              </a:rPr>
              <a:t>Surveillance par des instances suisses</a:t>
            </a:r>
          </a:p>
          <a:p>
            <a:pPr marL="285750" indent="-285750">
              <a:buFont typeface="Arial" panose="020B0604020202020204" pitchFamily="34" charset="0"/>
              <a:buChar char="•"/>
            </a:pPr>
            <a:r>
              <a:rPr lang="fr-FR" dirty="0" smtClean="0">
                <a:latin typeface="Segoe UI" panose="020B0502040204020203" pitchFamily="34" charset="0"/>
                <a:cs typeface="Segoe UI" panose="020B0502040204020203" pitchFamily="34" charset="0"/>
              </a:rPr>
              <a:t>Différends réglés par un tribunal arbitral paritaire = CH et UE représentés paritairement</a:t>
            </a:r>
          </a:p>
          <a:p>
            <a:pPr marL="285750" indent="-285750">
              <a:buFont typeface="Arial" panose="020B0604020202020204" pitchFamily="34" charset="0"/>
              <a:buChar char="•"/>
            </a:pPr>
            <a:r>
              <a:rPr lang="fr-FR" dirty="0" smtClean="0">
                <a:latin typeface="Segoe UI" panose="020B0502040204020203" pitchFamily="34" charset="0"/>
                <a:cs typeface="Segoe UI" panose="020B0502040204020203" pitchFamily="34" charset="0"/>
              </a:rPr>
              <a:t>Rôle de la CJUE: interprétation du droit de l’UE, mais uniquement si le tribunal arbitral l’estime nécessaire et pertinent </a:t>
            </a:r>
          </a:p>
          <a:p>
            <a:pPr marL="285750" indent="-285750">
              <a:buFont typeface="Arial" panose="020B0604020202020204" pitchFamily="34" charset="0"/>
              <a:buChar char="•"/>
            </a:pPr>
            <a:r>
              <a:rPr lang="fr-FR" dirty="0" smtClean="0">
                <a:latin typeface="Segoe UI" panose="020B0502040204020203" pitchFamily="34" charset="0"/>
                <a:cs typeface="Segoe UI" panose="020B0502040204020203" pitchFamily="34" charset="0"/>
                <a:sym typeface="Wingdings" panose="05000000000000000000" pitchFamily="2" charset="2"/>
              </a:rPr>
              <a:t>Si la décision du tribunal arbitraire n’est pas mise en œuvre ou que de manière partielle: l’autre partie peut prendre des mesures de compensation  proportionnalité </a:t>
            </a:r>
          </a:p>
          <a:p>
            <a:endParaRPr lang="en-US" dirty="0"/>
          </a:p>
        </p:txBody>
      </p:sp>
      <p:sp>
        <p:nvSpPr>
          <p:cNvPr id="4" name="Slide Number Placeholder 3"/>
          <p:cNvSpPr>
            <a:spLocks noGrp="1"/>
          </p:cNvSpPr>
          <p:nvPr>
            <p:ph type="sldNum" sz="quarter" idx="10"/>
          </p:nvPr>
        </p:nvSpPr>
        <p:spPr/>
        <p:txBody>
          <a:bodyPr/>
          <a:lstStyle/>
          <a:p>
            <a:fld id="{5254868F-A194-644A-AE5A-4EAE302AE3A4}" type="slidenum">
              <a:rPr lang="en-US" smtClean="0">
                <a:solidFill>
                  <a:prstClr val="black"/>
                </a:solidFill>
              </a:rPr>
              <a:pPr/>
              <a:t>10</a:t>
            </a:fld>
            <a:endParaRPr lang="en-US" dirty="0" smtClean="0">
              <a:solidFill>
                <a:prstClr val="black"/>
              </a:solidFill>
            </a:endParaRPr>
          </a:p>
        </p:txBody>
      </p:sp>
    </p:spTree>
    <p:extLst>
      <p:ext uri="{BB962C8B-B14F-4D97-AF65-F5344CB8AC3E}">
        <p14:creationId xmlns:p14="http://schemas.microsoft.com/office/powerpoint/2010/main" val="962665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fr-FR" sz="2000" dirty="0" smtClean="0">
                <a:latin typeface="Segoe UI" panose="020B0502040204020203" pitchFamily="34" charset="0"/>
                <a:cs typeface="Segoe UI" panose="020B0502040204020203" pitchFamily="34" charset="0"/>
              </a:rPr>
              <a:t>Transports terrestres </a:t>
            </a:r>
          </a:p>
          <a:p>
            <a:pPr marL="800100" lvl="1" indent="-342900">
              <a:buFont typeface="Segoe UI" panose="020B0502040204020203" pitchFamily="34" charset="0"/>
              <a:buChar char="→"/>
            </a:pPr>
            <a:r>
              <a:rPr lang="fr-FR" sz="2000" dirty="0" smtClean="0">
                <a:latin typeface="Segoe UI" panose="020B0502040204020203" pitchFamily="34" charset="0"/>
                <a:cs typeface="Segoe UI" panose="020B0502040204020203" pitchFamily="34" charset="0"/>
              </a:rPr>
              <a:t>p. ex. interdiction de circuler la nuit et le dimanche, limite de 40 tonnes</a:t>
            </a:r>
          </a:p>
          <a:p>
            <a:pPr marL="285750" indent="-285750">
              <a:buFont typeface="Arial" panose="020B0604020202020204" pitchFamily="34" charset="0"/>
              <a:buChar char="•"/>
            </a:pPr>
            <a:r>
              <a:rPr lang="fr-FR" sz="2000" dirty="0" smtClean="0">
                <a:latin typeface="Segoe UI" panose="020B0502040204020203" pitchFamily="34" charset="0"/>
                <a:cs typeface="Segoe UI" panose="020B0502040204020203" pitchFamily="34" charset="0"/>
              </a:rPr>
              <a:t>Agriculture</a:t>
            </a:r>
          </a:p>
          <a:p>
            <a:pPr marL="800100" lvl="1" indent="-342900">
              <a:buFont typeface="Segoe UI" panose="020B0502040204020203" pitchFamily="34" charset="0"/>
              <a:buChar char="→"/>
            </a:pPr>
            <a:r>
              <a:rPr lang="fr-FR" sz="2000" dirty="0" smtClean="0">
                <a:latin typeface="Segoe UI" panose="020B0502040204020203" pitchFamily="34" charset="0"/>
                <a:cs typeface="Segoe UI" panose="020B0502040204020203" pitchFamily="34" charset="0"/>
              </a:rPr>
              <a:t>p. ex. interdiction du</a:t>
            </a:r>
            <a:r>
              <a:rPr lang="fr-FR" sz="2000" baseline="0" dirty="0" smtClean="0">
                <a:latin typeface="Segoe UI" panose="020B0502040204020203" pitchFamily="34" charset="0"/>
                <a:cs typeface="Segoe UI" panose="020B0502040204020203" pitchFamily="34" charset="0"/>
              </a:rPr>
              <a:t> transit </a:t>
            </a:r>
            <a:r>
              <a:rPr lang="fr-FR" sz="2000" dirty="0" smtClean="0">
                <a:latin typeface="Segoe UI" panose="020B0502040204020203" pitchFamily="34" charset="0"/>
                <a:cs typeface="Segoe UI" panose="020B0502040204020203" pitchFamily="34" charset="0"/>
              </a:rPr>
              <a:t>des</a:t>
            </a:r>
            <a:r>
              <a:rPr lang="fr-FR" sz="2000" baseline="0" dirty="0" smtClean="0">
                <a:latin typeface="Segoe UI" panose="020B0502040204020203" pitchFamily="34" charset="0"/>
                <a:cs typeface="Segoe UI" panose="020B0502040204020203" pitchFamily="34" charset="0"/>
              </a:rPr>
              <a:t> </a:t>
            </a:r>
            <a:r>
              <a:rPr lang="fr-FR" sz="2000" dirty="0" smtClean="0">
                <a:latin typeface="Segoe UI" panose="020B0502040204020203" pitchFamily="34" charset="0"/>
                <a:cs typeface="Segoe UI" panose="020B0502040204020203" pitchFamily="34" charset="0"/>
              </a:rPr>
              <a:t>animaux d’abattage par la route</a:t>
            </a:r>
          </a:p>
          <a:p>
            <a:pPr marL="285750" indent="-285750">
              <a:buFont typeface="Arial" panose="020B0604020202020204" pitchFamily="34" charset="0"/>
              <a:buChar char="•"/>
            </a:pPr>
            <a:r>
              <a:rPr lang="fr-FR" sz="2000" dirty="0" smtClean="0">
                <a:latin typeface="Segoe UI" panose="020B0502040204020203" pitchFamily="34" charset="0"/>
                <a:cs typeface="Segoe UI" panose="020B0502040204020203" pitchFamily="34" charset="0"/>
              </a:rPr>
              <a:t>Coordination des systèmes de sécurité sociale </a:t>
            </a:r>
          </a:p>
          <a:p>
            <a:pPr marL="800100" lvl="1" indent="-342900">
              <a:buFont typeface="Segoe UI" panose="020B0502040204020203" pitchFamily="34" charset="0"/>
              <a:buChar char="→"/>
            </a:pPr>
            <a:r>
              <a:rPr lang="fr-FR" sz="2000" dirty="0" smtClean="0">
                <a:latin typeface="Segoe UI" panose="020B0502040204020203" pitchFamily="34" charset="0"/>
                <a:cs typeface="Segoe UI" panose="020B0502040204020203" pitchFamily="34" charset="0"/>
              </a:rPr>
              <a:t>non-exportation de certaines prestations </a:t>
            </a:r>
          </a:p>
          <a:p>
            <a:endParaRPr lang="en-US" dirty="0"/>
          </a:p>
        </p:txBody>
      </p:sp>
      <p:sp>
        <p:nvSpPr>
          <p:cNvPr id="4" name="Slide Number Placeholder 3"/>
          <p:cNvSpPr>
            <a:spLocks noGrp="1"/>
          </p:cNvSpPr>
          <p:nvPr>
            <p:ph type="sldNum" sz="quarter" idx="10"/>
          </p:nvPr>
        </p:nvSpPr>
        <p:spPr/>
        <p:txBody>
          <a:bodyPr/>
          <a:lstStyle/>
          <a:p>
            <a:fld id="{5254868F-A194-644A-AE5A-4EAE302AE3A4}" type="slidenum">
              <a:rPr lang="en-US" smtClean="0">
                <a:solidFill>
                  <a:prstClr val="black"/>
                </a:solidFill>
              </a:rPr>
              <a:pPr/>
              <a:t>11</a:t>
            </a:fld>
            <a:endParaRPr lang="en-US" dirty="0" smtClean="0">
              <a:solidFill>
                <a:prstClr val="black"/>
              </a:solidFill>
            </a:endParaRPr>
          </a:p>
        </p:txBody>
      </p:sp>
    </p:spTree>
    <p:extLst>
      <p:ext uri="{BB962C8B-B14F-4D97-AF65-F5344CB8AC3E}">
        <p14:creationId xmlns:p14="http://schemas.microsoft.com/office/powerpoint/2010/main" val="3138123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fr-FR" sz="2000" dirty="0" smtClean="0">
                <a:latin typeface="Segoe UI" panose="020B0502040204020203" pitchFamily="34" charset="0"/>
                <a:cs typeface="Segoe UI" panose="020B0502040204020203" pitchFamily="34" charset="0"/>
              </a:rPr>
              <a:t>Dispositions matérielles:  </a:t>
            </a:r>
          </a:p>
          <a:p>
            <a:pPr marL="800100" lvl="1" indent="-342900">
              <a:buFontTx/>
              <a:buChar char="-"/>
            </a:pPr>
            <a:r>
              <a:rPr lang="fr-FR" sz="2000" dirty="0" smtClean="0">
                <a:latin typeface="Segoe UI" panose="020B0502040204020203" pitchFamily="34" charset="0"/>
                <a:cs typeface="Segoe UI" panose="020B0502040204020203" pitchFamily="34" charset="0"/>
              </a:rPr>
              <a:t>principes pas directement applicables (à l’exception du domaine du transport aérien)</a:t>
            </a:r>
          </a:p>
          <a:p>
            <a:pPr marL="800100" lvl="1" indent="-342900">
              <a:buFontTx/>
              <a:buChar char="-"/>
            </a:pPr>
            <a:r>
              <a:rPr lang="fr-FR" sz="2000" dirty="0" smtClean="0">
                <a:latin typeface="Segoe UI" panose="020B0502040204020203" pitchFamily="34" charset="0"/>
                <a:cs typeface="Segoe UI" panose="020B0502040204020203" pitchFamily="34" charset="0"/>
              </a:rPr>
              <a:t>cadre de réglementation concrète des aides d’État dans les futurs accords d’accès au marché</a:t>
            </a:r>
          </a:p>
          <a:p>
            <a:pPr marL="285750" indent="-285750">
              <a:buFont typeface="Arial" panose="020B0604020202020204" pitchFamily="34" charset="0"/>
              <a:buChar char="•"/>
            </a:pPr>
            <a:r>
              <a:rPr lang="fr-FR" sz="2000" dirty="0" smtClean="0">
                <a:latin typeface="Segoe UI" panose="020B0502040204020203" pitchFamily="34" charset="0"/>
                <a:cs typeface="Segoe UI" panose="020B0502040204020203" pitchFamily="34" charset="0"/>
              </a:rPr>
              <a:t>Surveillance: modèle à deux piliers (voulu par la Suisse)</a:t>
            </a:r>
          </a:p>
          <a:p>
            <a:pPr lvl="1"/>
            <a:r>
              <a:rPr lang="fr-FR" sz="2000" dirty="0" smtClean="0">
                <a:latin typeface="Segoe UI" panose="020B0502040204020203" pitchFamily="34" charset="0"/>
                <a:cs typeface="Segoe UI" panose="020B0502040204020203" pitchFamily="34" charset="0"/>
              </a:rPr>
              <a:t>- le système CH doit être équivalent au système UE: </a:t>
            </a:r>
          </a:p>
          <a:p>
            <a:r>
              <a:rPr lang="fr-FR" sz="2000" dirty="0" smtClean="0">
                <a:latin typeface="Segoe UI" panose="020B0502040204020203" pitchFamily="34" charset="0"/>
                <a:cs typeface="Segoe UI" panose="020B0502040204020203" pitchFamily="34" charset="0"/>
              </a:rPr>
              <a:t>	(i) surveillance permanente</a:t>
            </a:r>
          </a:p>
          <a:p>
            <a:r>
              <a:rPr lang="fr-FR" sz="2000" dirty="0" smtClean="0">
                <a:latin typeface="Segoe UI" panose="020B0502040204020203" pitchFamily="34" charset="0"/>
                <a:cs typeface="Segoe UI" panose="020B0502040204020203" pitchFamily="34" charset="0"/>
              </a:rPr>
              <a:t>	(ii) recouvrement des aides octroyées illégalement </a:t>
            </a:r>
          </a:p>
          <a:p>
            <a:r>
              <a:rPr lang="fr-FR" sz="2000" dirty="0" smtClean="0">
                <a:latin typeface="Segoe UI" panose="020B0502040204020203" pitchFamily="34" charset="0"/>
                <a:cs typeface="Segoe UI" panose="020B0502040204020203" pitchFamily="34" charset="0"/>
              </a:rPr>
              <a:t>	(iii) procédure de notification</a:t>
            </a:r>
          </a:p>
          <a:p>
            <a:pPr lvl="1"/>
            <a:r>
              <a:rPr lang="fr-FR" sz="2000" dirty="0" smtClean="0">
                <a:latin typeface="Segoe UI" panose="020B0502040204020203" pitchFamily="34" charset="0"/>
                <a:cs typeface="Segoe UI" panose="020B0502040204020203" pitchFamily="34" charset="0"/>
              </a:rPr>
              <a:t>- Mise en œuvre de la surveillance dans le respect de l’ordre de compétences constitutionnel</a:t>
            </a:r>
            <a:endParaRPr lang="en-US" dirty="0" smtClean="0"/>
          </a:p>
          <a:p>
            <a:endParaRPr lang="en-US" dirty="0"/>
          </a:p>
        </p:txBody>
      </p:sp>
      <p:sp>
        <p:nvSpPr>
          <p:cNvPr id="4" name="Slide Number Placeholder 3"/>
          <p:cNvSpPr>
            <a:spLocks noGrp="1"/>
          </p:cNvSpPr>
          <p:nvPr>
            <p:ph type="sldNum" sz="quarter" idx="10"/>
          </p:nvPr>
        </p:nvSpPr>
        <p:spPr/>
        <p:txBody>
          <a:bodyPr/>
          <a:lstStyle/>
          <a:p>
            <a:fld id="{5254868F-A194-644A-AE5A-4EAE302AE3A4}" type="slidenum">
              <a:rPr lang="en-US" smtClean="0">
                <a:solidFill>
                  <a:prstClr val="black"/>
                </a:solidFill>
              </a:rPr>
              <a:pPr/>
              <a:t>12</a:t>
            </a:fld>
            <a:endParaRPr lang="en-US" dirty="0" smtClean="0">
              <a:solidFill>
                <a:prstClr val="black"/>
              </a:solidFill>
            </a:endParaRPr>
          </a:p>
        </p:txBody>
      </p:sp>
    </p:spTree>
    <p:extLst>
      <p:ext uri="{BB962C8B-B14F-4D97-AF65-F5344CB8AC3E}">
        <p14:creationId xmlns:p14="http://schemas.microsoft.com/office/powerpoint/2010/main" val="1886013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fr-FR" sz="2000" dirty="0" smtClean="0">
                <a:latin typeface="Segoe UI" panose="020B0502040204020203" pitchFamily="34" charset="0"/>
                <a:cs typeface="Segoe UI" panose="020B0502040204020203" pitchFamily="34" charset="0"/>
              </a:rPr>
              <a:t>Principe de l’UE: tous les participants au marché intérieur de l'UE sont soumis aux mêmes règles et aux mêmes conditions (</a:t>
            </a:r>
            <a:r>
              <a:rPr lang="fr-FR" sz="2000" i="1" dirty="0" smtClean="0">
                <a:latin typeface="Segoe UI" panose="020B0502040204020203" pitchFamily="34" charset="0"/>
                <a:cs typeface="Segoe UI" panose="020B0502040204020203" pitchFamily="34" charset="0"/>
              </a:rPr>
              <a:t>level playing field</a:t>
            </a:r>
            <a:r>
              <a:rPr lang="fr-FR" sz="2000" dirty="0" smtClean="0">
                <a:latin typeface="Segoe UI" panose="020B0502040204020203" pitchFamily="34" charset="0"/>
                <a:cs typeface="Segoe UI" panose="020B0502040204020203" pitchFamily="34" charset="0"/>
              </a:rPr>
              <a:t>).</a:t>
            </a:r>
            <a:r>
              <a:rPr lang="fr-FR" sz="2000" i="1" dirty="0" smtClean="0">
                <a:latin typeface="Segoe UI" panose="020B0502040204020203" pitchFamily="34" charset="0"/>
                <a:cs typeface="Segoe UI" panose="020B0502040204020203" pitchFamily="34" charset="0"/>
              </a:rPr>
              <a:t> </a:t>
            </a:r>
          </a:p>
          <a:p>
            <a:pPr lvl="1"/>
            <a:r>
              <a:rPr lang="fr-FR" sz="2000" dirty="0" smtClean="0">
                <a:latin typeface="Segoe UI" panose="020B0502040204020203" pitchFamily="34" charset="0"/>
                <a:cs typeface="Segoe UI" panose="020B0502040204020203" pitchFamily="34" charset="0"/>
                <a:sym typeface="Wingdings" panose="05000000000000000000" pitchFamily="2" charset="2"/>
              </a:rPr>
              <a:t> Les exceptions générales ne sont, par principe, pas acceptables.</a:t>
            </a:r>
          </a:p>
          <a:p>
            <a:pPr marL="285750" indent="-285750">
              <a:buFont typeface="Arial" panose="020B0604020202020204" pitchFamily="34" charset="0"/>
              <a:buChar char="•"/>
            </a:pPr>
            <a:r>
              <a:rPr lang="fr-FR" sz="2000" dirty="0" smtClean="0">
                <a:latin typeface="Segoe UI" panose="020B0502040204020203" pitchFamily="34" charset="0"/>
                <a:cs typeface="Segoe UI" panose="020B0502040204020203" pitchFamily="34" charset="0"/>
              </a:rPr>
              <a:t>Mais: marge pour une prise en compte ciblée des spécificités nationales.</a:t>
            </a:r>
          </a:p>
          <a:p>
            <a:pPr marL="285750" indent="-285750">
              <a:buFont typeface="Arial" panose="020B0604020202020204" pitchFamily="34" charset="0"/>
              <a:buChar char="•"/>
            </a:pPr>
            <a:r>
              <a:rPr lang="fr-FR" sz="2000" dirty="0" smtClean="0">
                <a:latin typeface="Segoe UI" panose="020B0502040204020203" pitchFamily="34" charset="0"/>
                <a:cs typeface="Segoe UI" panose="020B0502040204020203" pitchFamily="34" charset="0"/>
              </a:rPr>
              <a:t>Demandes d'exception de la Suisse dans le domaine de la libre circulation des personnes:</a:t>
            </a:r>
          </a:p>
          <a:p>
            <a:pPr marL="800100" lvl="1" indent="-342900">
              <a:buFont typeface="Segoe UI" panose="020B0502040204020203" pitchFamily="34" charset="0"/>
              <a:buChar char="→"/>
            </a:pPr>
            <a:r>
              <a:rPr lang="fr-FR" sz="2000" dirty="0" smtClean="0">
                <a:latin typeface="Segoe UI" panose="020B0502040204020203" pitchFamily="34" charset="0"/>
                <a:cs typeface="Segoe UI" panose="020B0502040204020203" pitchFamily="34" charset="0"/>
              </a:rPr>
              <a:t>mesures d’accompagnement </a:t>
            </a:r>
          </a:p>
          <a:p>
            <a:pPr marL="800100" lvl="1" indent="-342900">
              <a:buFont typeface="Segoe UI" panose="020B0502040204020203" pitchFamily="34" charset="0"/>
              <a:buChar char="→"/>
            </a:pPr>
            <a:r>
              <a:rPr lang="fr-FR" sz="2000" dirty="0" smtClean="0">
                <a:latin typeface="Segoe UI" panose="020B0502040204020203" pitchFamily="34" charset="0"/>
                <a:cs typeface="Segoe UI" panose="020B0502040204020203" pitchFamily="34" charset="0"/>
              </a:rPr>
              <a:t>directive relative au droit des citoyens de l’Union </a:t>
            </a:r>
          </a:p>
          <a:p>
            <a:pPr marL="800100" lvl="1" indent="-342900">
              <a:buFont typeface="Segoe UI" panose="020B0502040204020203" pitchFamily="34" charset="0"/>
              <a:buChar char="→"/>
            </a:pPr>
            <a:r>
              <a:rPr lang="fr-FR" sz="2000" dirty="0" smtClean="0">
                <a:latin typeface="Segoe UI" panose="020B0502040204020203" pitchFamily="34" charset="0"/>
                <a:cs typeface="Segoe UI" panose="020B0502040204020203" pitchFamily="34" charset="0"/>
              </a:rPr>
              <a:t>coordination des systèmes de sécurité sociale</a:t>
            </a:r>
          </a:p>
          <a:p>
            <a:pPr lvl="1"/>
            <a:r>
              <a:rPr lang="fr-FR" sz="2000" dirty="0" smtClean="0">
                <a:latin typeface="Segoe UI" panose="020B0502040204020203" pitchFamily="34" charset="0"/>
                <a:cs typeface="Segoe UI" panose="020B0502040204020203" pitchFamily="34" charset="0"/>
                <a:sym typeface="Wingdings" panose="05000000000000000000" pitchFamily="2" charset="2"/>
              </a:rPr>
              <a:t> Demandes d’exception pas acceptées par l’UE ou seulement de manière partielle.</a:t>
            </a:r>
          </a:p>
          <a:p>
            <a:endParaRPr lang="en-US" dirty="0"/>
          </a:p>
        </p:txBody>
      </p:sp>
      <p:sp>
        <p:nvSpPr>
          <p:cNvPr id="4" name="Slide Number Placeholder 3"/>
          <p:cNvSpPr>
            <a:spLocks noGrp="1"/>
          </p:cNvSpPr>
          <p:nvPr>
            <p:ph type="sldNum" sz="quarter" idx="10"/>
          </p:nvPr>
        </p:nvSpPr>
        <p:spPr/>
        <p:txBody>
          <a:bodyPr/>
          <a:lstStyle/>
          <a:p>
            <a:fld id="{5254868F-A194-644A-AE5A-4EAE302AE3A4}" type="slidenum">
              <a:rPr lang="en-US" smtClean="0">
                <a:solidFill>
                  <a:prstClr val="black"/>
                </a:solidFill>
              </a:rPr>
              <a:pPr/>
              <a:t>13</a:t>
            </a:fld>
            <a:endParaRPr lang="en-US" dirty="0" smtClean="0">
              <a:solidFill>
                <a:prstClr val="black"/>
              </a:solidFill>
            </a:endParaRPr>
          </a:p>
        </p:txBody>
      </p:sp>
    </p:spTree>
    <p:extLst>
      <p:ext uri="{BB962C8B-B14F-4D97-AF65-F5344CB8AC3E}">
        <p14:creationId xmlns:p14="http://schemas.microsoft.com/office/powerpoint/2010/main" val="2417047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fr-FR" dirty="0" smtClean="0">
                <a:latin typeface="Segoe UI" panose="020B0502040204020203" pitchFamily="34" charset="0"/>
                <a:cs typeface="Segoe UI" panose="020B0502040204020203" pitchFamily="34" charset="0"/>
              </a:rPr>
              <a:t>UE demande la reprise du droit de l’UE en vigueur en matière de détachement des travailleurs (directive d’exécution et directive révisée relative au détachement des travailleurs). </a:t>
            </a:r>
          </a:p>
          <a:p>
            <a:pPr marL="285750" indent="-285750">
              <a:buFont typeface="Arial" panose="020B0604020202020204" pitchFamily="34" charset="0"/>
              <a:buChar char="•"/>
            </a:pPr>
            <a:r>
              <a:rPr lang="fr-FR" dirty="0" smtClean="0">
                <a:latin typeface="Segoe UI" panose="020B0502040204020203" pitchFamily="34" charset="0"/>
                <a:cs typeface="Segoe UI" panose="020B0502040204020203" pitchFamily="34" charset="0"/>
              </a:rPr>
              <a:t>Mais: l’UE reconnaît les spécificités du marché suisse du travail ainsi que la nécessité pour la Suisse de mesures visant à garantir le niveau de protection salariale. </a:t>
            </a:r>
          </a:p>
          <a:p>
            <a:r>
              <a:rPr lang="fr-FR" dirty="0" smtClean="0">
                <a:latin typeface="Segoe UI" panose="020B0502040204020203" pitchFamily="34" charset="0"/>
                <a:cs typeface="Segoe UI" panose="020B0502040204020203" pitchFamily="34" charset="0"/>
                <a:sym typeface="Wingdings" panose="05000000000000000000" pitchFamily="2" charset="2"/>
              </a:rPr>
              <a:t>  L’UE accepte certaines mesures qui vont au-delà du</a:t>
            </a:r>
            <a:r>
              <a:rPr lang="fr-FR" baseline="0" dirty="0" smtClean="0">
                <a:latin typeface="Segoe UI" panose="020B0502040204020203" pitchFamily="34" charset="0"/>
                <a:cs typeface="Segoe UI" panose="020B0502040204020203" pitchFamily="34" charset="0"/>
                <a:sym typeface="Wingdings" panose="05000000000000000000" pitchFamily="2" charset="2"/>
              </a:rPr>
              <a:t> </a:t>
            </a:r>
            <a:r>
              <a:rPr lang="fr-FR" dirty="0" smtClean="0">
                <a:latin typeface="Segoe UI" panose="020B0502040204020203" pitchFamily="34" charset="0"/>
                <a:cs typeface="Segoe UI" panose="020B0502040204020203" pitchFamily="34" charset="0"/>
                <a:sym typeface="Wingdings" panose="05000000000000000000" pitchFamily="2" charset="2"/>
              </a:rPr>
              <a:t>droit de l’UE en matière de détachement des travailleurs.</a:t>
            </a:r>
          </a:p>
          <a:p>
            <a:pPr marL="285750" indent="-285750">
              <a:buFont typeface="Arial" panose="020B0604020202020204" pitchFamily="34" charset="0"/>
              <a:buChar char="•"/>
            </a:pPr>
            <a:r>
              <a:rPr lang="fr-FR" dirty="0" smtClean="0">
                <a:latin typeface="Segoe UI" panose="020B0502040204020203" pitchFamily="34" charset="0"/>
                <a:cs typeface="Segoe UI" panose="020B0502040204020203" pitchFamily="34" charset="0"/>
              </a:rPr>
              <a:t>Proposition de l’UE: trois mesures d’accompagnement essentielles garanties dans l’accord: </a:t>
            </a:r>
          </a:p>
          <a:p>
            <a:pPr lvl="1"/>
            <a:r>
              <a:rPr lang="fr-FR" dirty="0" smtClean="0">
                <a:latin typeface="Segoe UI" panose="020B0502040204020203" pitchFamily="34" charset="0"/>
                <a:cs typeface="Segoe UI" panose="020B0502040204020203" pitchFamily="34" charset="0"/>
              </a:rPr>
              <a:t>- délai d’annonce de 4 jours ouvrables;</a:t>
            </a:r>
          </a:p>
          <a:p>
            <a:pPr lvl="1"/>
            <a:r>
              <a:rPr lang="fr-FR" dirty="0" smtClean="0">
                <a:latin typeface="Segoe UI" panose="020B0502040204020203" pitchFamily="34" charset="0"/>
                <a:cs typeface="Segoe UI" panose="020B0502040204020203" pitchFamily="34" charset="0"/>
              </a:rPr>
              <a:t>- dépôt d’une garantie financière pour les entreprises n’ayant pas respecté leurs obligations financières;</a:t>
            </a:r>
          </a:p>
          <a:p>
            <a:pPr lvl="1"/>
            <a:r>
              <a:rPr lang="fr-FR" dirty="0" smtClean="0">
                <a:latin typeface="Segoe UI" panose="020B0502040204020203" pitchFamily="34" charset="0"/>
                <a:cs typeface="Segoe UI" panose="020B0502040204020203" pitchFamily="34" charset="0"/>
              </a:rPr>
              <a:t>- obligation de documentation pour les indépendants.</a:t>
            </a:r>
          </a:p>
          <a:p>
            <a:pPr marL="285750" indent="-285750">
              <a:buClr>
                <a:srgbClr val="FF0000"/>
              </a:buClr>
              <a:buFont typeface="Segoe UI" panose="020B0502040204020203" pitchFamily="34" charset="0"/>
              <a:buChar char="►"/>
            </a:pPr>
            <a:r>
              <a:rPr lang="fr-FR" b="1" dirty="0" smtClean="0">
                <a:latin typeface="Segoe UI" panose="020B0502040204020203" pitchFamily="34" charset="0"/>
                <a:cs typeface="Segoe UI" panose="020B0502040204020203" pitchFamily="34" charset="0"/>
              </a:rPr>
              <a:t>Mesures immunisées contre le développement du droit de l’UE et la jurisprudence de l’UE</a:t>
            </a:r>
          </a:p>
          <a:p>
            <a:endParaRPr lang="en-US" dirty="0"/>
          </a:p>
        </p:txBody>
      </p:sp>
      <p:sp>
        <p:nvSpPr>
          <p:cNvPr id="4" name="Slide Number Placeholder 3"/>
          <p:cNvSpPr>
            <a:spLocks noGrp="1"/>
          </p:cNvSpPr>
          <p:nvPr>
            <p:ph type="sldNum" sz="quarter" idx="10"/>
          </p:nvPr>
        </p:nvSpPr>
        <p:spPr/>
        <p:txBody>
          <a:bodyPr/>
          <a:lstStyle/>
          <a:p>
            <a:fld id="{5254868F-A194-644A-AE5A-4EAE302AE3A4}" type="slidenum">
              <a:rPr lang="en-US" smtClean="0">
                <a:solidFill>
                  <a:prstClr val="black"/>
                </a:solidFill>
              </a:rPr>
              <a:pPr/>
              <a:t>14</a:t>
            </a:fld>
            <a:endParaRPr lang="en-US" dirty="0" smtClean="0">
              <a:solidFill>
                <a:prstClr val="black"/>
              </a:solidFill>
            </a:endParaRPr>
          </a:p>
        </p:txBody>
      </p:sp>
    </p:spTree>
    <p:extLst>
      <p:ext uri="{BB962C8B-B14F-4D97-AF65-F5344CB8AC3E}">
        <p14:creationId xmlns:p14="http://schemas.microsoft.com/office/powerpoint/2010/main" val="1388660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fr-FR" dirty="0" smtClean="0">
                <a:latin typeface="Segoe UI" panose="020B0502040204020203" pitchFamily="34" charset="0"/>
                <a:cs typeface="Segoe UI" panose="020B0502040204020203" pitchFamily="34" charset="0"/>
                <a:sym typeface="Wingdings" panose="05000000000000000000" pitchFamily="2" charset="2"/>
              </a:rPr>
              <a:t>Autres mesures d’accompagnement pas garanties dans l’accord  soumises au développement du droit et à la procédure de règlement des différends.</a:t>
            </a:r>
          </a:p>
          <a:p>
            <a:pPr marL="285750" indent="-285750">
              <a:buFont typeface="Arial" panose="020B0604020202020204" pitchFamily="34" charset="0"/>
              <a:buChar char="•"/>
            </a:pPr>
            <a:r>
              <a:rPr lang="fr-FR" dirty="0" smtClean="0">
                <a:latin typeface="Segoe UI" panose="020B0502040204020203" pitchFamily="34" charset="0"/>
                <a:cs typeface="Segoe UI" panose="020B0502040204020203" pitchFamily="34" charset="0"/>
              </a:rPr>
              <a:t>Mesures largement comparables avec le droit de l’UE en vigueur.</a:t>
            </a:r>
            <a:r>
              <a:rPr lang="fr-FR" dirty="0" smtClean="0">
                <a:solidFill>
                  <a:srgbClr val="FF0000"/>
                </a:solidFill>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r>
              <a:rPr lang="fr-FR" dirty="0" smtClean="0">
                <a:latin typeface="Segoe UI" panose="020B0502040204020203" pitchFamily="34" charset="0"/>
                <a:cs typeface="Segoe UI" panose="020B0502040204020203" pitchFamily="34" charset="0"/>
              </a:rPr>
              <a:t>Concerne par exemple les activités d’exécution des commissions paritaires, l’instrument des doubles sanctions ainsi que la fréquence et la pratique des contrôles.</a:t>
            </a:r>
          </a:p>
          <a:p>
            <a:pPr marL="285750" indent="-285750">
              <a:buClr>
                <a:srgbClr val="FF0000"/>
              </a:buClr>
              <a:buFont typeface="Segoe UI" panose="020B0502040204020203" pitchFamily="34" charset="0"/>
              <a:buChar char="►"/>
            </a:pPr>
            <a:r>
              <a:rPr lang="fr-FR" dirty="0" smtClean="0">
                <a:latin typeface="Segoe UI" panose="020B0502040204020203" pitchFamily="34" charset="0"/>
                <a:cs typeface="Segoe UI" panose="020B0502040204020203" pitchFamily="34" charset="0"/>
              </a:rPr>
              <a:t>Le niveau de protection actuel peut être garanti, pour autant que les adaptations unilatérales</a:t>
            </a:r>
            <a:r>
              <a:rPr lang="fr-FR" baseline="0" dirty="0" smtClean="0">
                <a:latin typeface="Segoe UI" panose="020B0502040204020203" pitchFamily="34" charset="0"/>
                <a:cs typeface="Segoe UI" panose="020B0502040204020203" pitchFamily="34" charset="0"/>
              </a:rPr>
              <a:t> nécessaires soient effectuées du côté suisse</a:t>
            </a:r>
            <a:r>
              <a:rPr lang="fr-FR" dirty="0" smtClean="0">
                <a:latin typeface="Segoe UI" panose="020B0502040204020203" pitchFamily="34" charset="0"/>
                <a:cs typeface="Segoe UI" panose="020B0502040204020203" pitchFamily="34" charset="0"/>
              </a:rPr>
              <a:t>.</a:t>
            </a:r>
          </a:p>
          <a:p>
            <a:pPr marL="285750" indent="-285750">
              <a:buClr>
                <a:srgbClr val="FF0000"/>
              </a:buClr>
              <a:buFont typeface="Segoe UI" panose="020B0502040204020203" pitchFamily="34" charset="0"/>
              <a:buChar char="►"/>
            </a:pPr>
            <a:r>
              <a:rPr lang="fr-FR" dirty="0" smtClean="0">
                <a:latin typeface="Segoe UI" panose="020B0502040204020203" pitchFamily="34" charset="0"/>
                <a:cs typeface="Segoe UI" panose="020B0502040204020203" pitchFamily="34" charset="0"/>
              </a:rPr>
              <a:t>Adaptations unilatérales possibles côté CH: </a:t>
            </a:r>
          </a:p>
          <a:p>
            <a:pPr marL="742950" lvl="1" indent="-285750">
              <a:buFont typeface="Segoe UI" panose="020B0502040204020203" pitchFamily="34" charset="0"/>
              <a:buChar char="→"/>
            </a:pPr>
            <a:r>
              <a:rPr lang="fr-FR" dirty="0" smtClean="0">
                <a:latin typeface="Segoe UI" panose="020B0502040204020203" pitchFamily="34" charset="0"/>
                <a:cs typeface="Segoe UI" panose="020B0502040204020203" pitchFamily="34" charset="0"/>
              </a:rPr>
              <a:t>optimisation technique de la procédure d’annonce en ligne</a:t>
            </a:r>
          </a:p>
          <a:p>
            <a:pPr marL="742950" lvl="1" indent="-285750">
              <a:buFont typeface="Segoe UI" panose="020B0502040204020203" pitchFamily="34" charset="0"/>
              <a:buChar char="→"/>
            </a:pPr>
            <a:r>
              <a:rPr lang="fr-FR" dirty="0" smtClean="0">
                <a:latin typeface="Segoe UI" panose="020B0502040204020203" pitchFamily="34" charset="0"/>
                <a:cs typeface="Segoe UI" panose="020B0502040204020203" pitchFamily="34" charset="0"/>
              </a:rPr>
              <a:t>Renforcement des possibilités de sanctions (p. ex. introduction d’une interdiction de fournir des prestations)</a:t>
            </a:r>
          </a:p>
          <a:p>
            <a:pPr marL="742950" lvl="1" indent="-285750">
              <a:buFont typeface="Segoe UI" panose="020B0502040204020203" pitchFamily="34" charset="0"/>
              <a:buChar char="→"/>
            </a:pPr>
            <a:r>
              <a:rPr lang="fr-FR" dirty="0" smtClean="0">
                <a:latin typeface="Segoe UI" panose="020B0502040204020203" pitchFamily="34" charset="0"/>
                <a:cs typeface="Segoe UI" panose="020B0502040204020203" pitchFamily="34" charset="0"/>
              </a:rPr>
              <a:t>augmentation des amendes administratives ou des pénalités contractuelles en cas de suppression des doubles sanctions</a:t>
            </a:r>
          </a:p>
          <a:p>
            <a:endParaRPr lang="en-US" dirty="0"/>
          </a:p>
        </p:txBody>
      </p:sp>
      <p:sp>
        <p:nvSpPr>
          <p:cNvPr id="4" name="Slide Number Placeholder 3"/>
          <p:cNvSpPr>
            <a:spLocks noGrp="1"/>
          </p:cNvSpPr>
          <p:nvPr>
            <p:ph type="sldNum" sz="quarter" idx="10"/>
          </p:nvPr>
        </p:nvSpPr>
        <p:spPr/>
        <p:txBody>
          <a:bodyPr/>
          <a:lstStyle/>
          <a:p>
            <a:fld id="{5254868F-A194-644A-AE5A-4EAE302AE3A4}" type="slidenum">
              <a:rPr lang="en-US" smtClean="0">
                <a:solidFill>
                  <a:prstClr val="black"/>
                </a:solidFill>
              </a:rPr>
              <a:pPr/>
              <a:t>15</a:t>
            </a:fld>
            <a:endParaRPr lang="en-US" dirty="0" smtClean="0">
              <a:solidFill>
                <a:prstClr val="black"/>
              </a:solidFill>
            </a:endParaRPr>
          </a:p>
        </p:txBody>
      </p:sp>
    </p:spTree>
    <p:extLst>
      <p:ext uri="{BB962C8B-B14F-4D97-AF65-F5344CB8AC3E}">
        <p14:creationId xmlns:p14="http://schemas.microsoft.com/office/powerpoint/2010/main" val="97381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fr-FR" sz="1400" dirty="0" smtClean="0">
                <a:latin typeface="Segoe UI" panose="020B0502040204020203" pitchFamily="34" charset="0"/>
                <a:cs typeface="Segoe UI" panose="020B0502040204020203" pitchFamily="34" charset="0"/>
              </a:rPr>
              <a:t>Pas d’exception explicite dans l’accord institutionnel accordée par l’UE. </a:t>
            </a:r>
          </a:p>
          <a:p>
            <a:pPr marL="285750" indent="-285750">
              <a:buFont typeface="Arial" panose="020B0604020202020204" pitchFamily="34" charset="0"/>
              <a:buChar char="•"/>
            </a:pPr>
            <a:r>
              <a:rPr lang="fr-FR" sz="1400" dirty="0" smtClean="0">
                <a:latin typeface="Segoe UI" panose="020B0502040204020203" pitchFamily="34" charset="0"/>
                <a:cs typeface="Segoe UI" panose="020B0502040204020203" pitchFamily="34" charset="0"/>
              </a:rPr>
              <a:t>UE a renoncé à un engagement explicite de la Suisse de reprendre la directive relative au droit des citoyens de l’Union dans l’accord.</a:t>
            </a:r>
          </a:p>
          <a:p>
            <a:pPr marL="342900" indent="-342900">
              <a:buClr>
                <a:srgbClr val="FF0000"/>
              </a:buClr>
              <a:buFont typeface="Segoe UI" panose="020B0502040204020203" pitchFamily="34" charset="0"/>
              <a:buChar char="►"/>
            </a:pPr>
            <a:r>
              <a:rPr lang="fr-FR" sz="1400" dirty="0" smtClean="0">
                <a:latin typeface="Segoe UI" panose="020B0502040204020203" pitchFamily="34" charset="0"/>
                <a:cs typeface="Segoe UI" panose="020B0502040204020203" pitchFamily="34" charset="0"/>
                <a:sym typeface="Wingdings" panose="05000000000000000000" pitchFamily="2" charset="2"/>
              </a:rPr>
              <a:t>En cas divergences entre la Suisse et l’UE sur la question de la reprise de la directive</a:t>
            </a:r>
            <a:br>
              <a:rPr lang="fr-FR" sz="1400" dirty="0" smtClean="0">
                <a:latin typeface="Segoe UI" panose="020B0502040204020203" pitchFamily="34" charset="0"/>
                <a:cs typeface="Segoe UI" panose="020B0502040204020203" pitchFamily="34" charset="0"/>
                <a:sym typeface="Wingdings" panose="05000000000000000000" pitchFamily="2" charset="2"/>
              </a:rPr>
            </a:br>
            <a:r>
              <a:rPr lang="fr-FR" sz="1400" dirty="0" smtClean="0">
                <a:latin typeface="Segoe UI" panose="020B0502040204020203" pitchFamily="34" charset="0"/>
                <a:cs typeface="Segoe UI" panose="020B0502040204020203" pitchFamily="34" charset="0"/>
                <a:sym typeface="Wingdings" panose="05000000000000000000" pitchFamily="2" charset="2"/>
              </a:rPr>
              <a:t> mécanisme de règlement des différends de l’accord institutionnel </a:t>
            </a:r>
          </a:p>
          <a:p>
            <a:r>
              <a:rPr lang="fr-FR" sz="1200" dirty="0" smtClean="0">
                <a:latin typeface="Segoe UI" panose="020B0502040204020203" pitchFamily="34" charset="0"/>
                <a:cs typeface="Segoe UI" panose="020B0502040204020203" pitchFamily="34" charset="0"/>
                <a:sym typeface="Wingdings" panose="05000000000000000000" pitchFamily="2" charset="2"/>
              </a:rPr>
              <a:t>Position CH: la directive ne constitue pas, du moins en partie, un développement de l’ALCP,</a:t>
            </a:r>
            <a:r>
              <a:rPr lang="fr-FR" sz="1200" baseline="0" dirty="0" smtClean="0">
                <a:latin typeface="Segoe UI" panose="020B0502040204020203" pitchFamily="34" charset="0"/>
                <a:cs typeface="Segoe UI" panose="020B0502040204020203" pitchFamily="34" charset="0"/>
                <a:sym typeface="Wingdings" panose="05000000000000000000" pitchFamily="2" charset="2"/>
              </a:rPr>
              <a:t> elle ne doit ainsi pas être reprise, du moins en partie</a:t>
            </a:r>
            <a:r>
              <a:rPr lang="fr-FR" sz="1200" dirty="0" smtClean="0">
                <a:latin typeface="Segoe UI" panose="020B0502040204020203" pitchFamily="34" charset="0"/>
                <a:cs typeface="Segoe UI" panose="020B0502040204020203" pitchFamily="34" charset="0"/>
                <a:sym typeface="Wingdings" panose="05000000000000000000" pitchFamily="2" charset="2"/>
              </a:rPr>
              <a:t>. Cela concerne précisément</a:t>
            </a:r>
            <a:r>
              <a:rPr lang="fr-FR" sz="1200" baseline="0" dirty="0" smtClean="0">
                <a:latin typeface="Segoe UI" panose="020B0502040204020203" pitchFamily="34" charset="0"/>
                <a:cs typeface="Segoe UI" panose="020B0502040204020203" pitchFamily="34" charset="0"/>
                <a:sym typeface="Wingdings" panose="05000000000000000000" pitchFamily="2" charset="2"/>
              </a:rPr>
              <a:t> </a:t>
            </a:r>
            <a:r>
              <a:rPr lang="fr-FR" sz="1200" dirty="0" smtClean="0">
                <a:latin typeface="Segoe UI" panose="020B0502040204020203" pitchFamily="34" charset="0"/>
                <a:cs typeface="Segoe UI" panose="020B0502040204020203" pitchFamily="34" charset="0"/>
                <a:sym typeface="Wingdings" panose="05000000000000000000" pitchFamily="2" charset="2"/>
              </a:rPr>
              <a:t>les points sensibles de la directive: extension des droits à l’aide sociale, conditions plus strictes pour l’expulsion et droit de séjour permanent à partir de 5 ans de séjour.</a:t>
            </a:r>
            <a:endParaRPr lang="en-US" dirty="0" smtClean="0"/>
          </a:p>
          <a:p>
            <a:endParaRPr lang="en-US" dirty="0"/>
          </a:p>
        </p:txBody>
      </p:sp>
      <p:sp>
        <p:nvSpPr>
          <p:cNvPr id="4" name="Slide Number Placeholder 3"/>
          <p:cNvSpPr>
            <a:spLocks noGrp="1"/>
          </p:cNvSpPr>
          <p:nvPr>
            <p:ph type="sldNum" sz="quarter" idx="10"/>
          </p:nvPr>
        </p:nvSpPr>
        <p:spPr/>
        <p:txBody>
          <a:bodyPr/>
          <a:lstStyle/>
          <a:p>
            <a:fld id="{5254868F-A194-644A-AE5A-4EAE302AE3A4}" type="slidenum">
              <a:rPr lang="en-US" smtClean="0">
                <a:solidFill>
                  <a:prstClr val="black"/>
                </a:solidFill>
              </a:rPr>
              <a:pPr/>
              <a:t>16</a:t>
            </a:fld>
            <a:endParaRPr lang="en-US" dirty="0" smtClean="0">
              <a:solidFill>
                <a:prstClr val="black"/>
              </a:solidFill>
            </a:endParaRPr>
          </a:p>
        </p:txBody>
      </p:sp>
    </p:spTree>
    <p:extLst>
      <p:ext uri="{BB962C8B-B14F-4D97-AF65-F5344CB8AC3E}">
        <p14:creationId xmlns:p14="http://schemas.microsoft.com/office/powerpoint/2010/main" val="1658441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fr-FR" sz="1200" dirty="0" smtClean="0">
                <a:latin typeface="Segoe UI" panose="020B0502040204020203" pitchFamily="34" charset="0"/>
                <a:cs typeface="Segoe UI" panose="020B0502040204020203" pitchFamily="34" charset="0"/>
              </a:rPr>
              <a:t>La révision du règlement de l’UE sur la coordination des systèmes de sécurité sociale n’est pas encore terminée. </a:t>
            </a:r>
          </a:p>
          <a:p>
            <a:pPr marL="285750" indent="-285750">
              <a:buFont typeface="Arial" panose="020B0604020202020204" pitchFamily="34" charset="0"/>
              <a:buChar char="•"/>
            </a:pPr>
            <a:r>
              <a:rPr lang="fr-FR" sz="1200" dirty="0" smtClean="0">
                <a:latin typeface="Segoe UI" panose="020B0502040204020203" pitchFamily="34" charset="0"/>
                <a:cs typeface="Segoe UI" panose="020B0502040204020203" pitchFamily="34" charset="0"/>
              </a:rPr>
              <a:t>La question de la reprise du règlement révisé dans l’ALCP se posera pour la Suisse avec ou sans accord institutionnel.</a:t>
            </a:r>
          </a:p>
          <a:p>
            <a:pPr marL="342900" indent="-342900">
              <a:buClr>
                <a:srgbClr val="FF0000"/>
              </a:buClr>
              <a:buFont typeface="Segoe UI" panose="020B0502040204020203" pitchFamily="34" charset="0"/>
              <a:buChar char="►"/>
            </a:pPr>
            <a:r>
              <a:rPr lang="fr-FR" sz="1200" dirty="0" smtClean="0">
                <a:latin typeface="Segoe UI" panose="020B0502040204020203" pitchFamily="34" charset="0"/>
                <a:cs typeface="Segoe UI" panose="020B0502040204020203" pitchFamily="34" charset="0"/>
              </a:rPr>
              <a:t>Avantage de l’accord institutionnel: tout conflit entre la Suisse et l’UE sur la reprise serait résolu dans le cadre de la procédure de règlement des différends de l’accord institutionnel. Si la Suisse ne donnait pas suite à une</a:t>
            </a:r>
            <a:r>
              <a:rPr lang="fr-FR" sz="1200" baseline="0" dirty="0" smtClean="0">
                <a:latin typeface="Segoe UI" panose="020B0502040204020203" pitchFamily="34" charset="0"/>
                <a:cs typeface="Segoe UI" panose="020B0502040204020203" pitchFamily="34" charset="0"/>
              </a:rPr>
              <a:t> éventuelle</a:t>
            </a:r>
            <a:r>
              <a:rPr lang="fr-FR" sz="1200" dirty="0" smtClean="0">
                <a:latin typeface="Segoe UI" panose="020B0502040204020203" pitchFamily="34" charset="0"/>
                <a:cs typeface="Segoe UI" panose="020B0502040204020203" pitchFamily="34" charset="0"/>
              </a:rPr>
              <a:t> décision du tribunal arbitral, l’UE pourrait prendre des mesures de compensation, lesquelles devraient être proportionnelles.</a:t>
            </a:r>
          </a:p>
          <a:p>
            <a:endParaRPr lang="en-US" dirty="0" smtClean="0"/>
          </a:p>
          <a:p>
            <a:pPr marL="285750" indent="-285750">
              <a:buFont typeface="Arial" panose="020B0604020202020204" pitchFamily="34" charset="0"/>
              <a:buChar char="•"/>
            </a:pPr>
            <a:endParaRPr lang="de-CH" sz="1200" dirty="0" smtClean="0">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10"/>
          </p:nvPr>
        </p:nvSpPr>
        <p:spPr/>
        <p:txBody>
          <a:bodyPr/>
          <a:lstStyle/>
          <a:p>
            <a:fld id="{5254868F-A194-644A-AE5A-4EAE302AE3A4}" type="slidenum">
              <a:rPr lang="en-US" smtClean="0">
                <a:solidFill>
                  <a:prstClr val="black"/>
                </a:solidFill>
              </a:rPr>
              <a:pPr/>
              <a:t>17</a:t>
            </a:fld>
            <a:endParaRPr lang="en-US" dirty="0" smtClean="0">
              <a:solidFill>
                <a:prstClr val="black"/>
              </a:solidFill>
            </a:endParaRPr>
          </a:p>
        </p:txBody>
      </p:sp>
    </p:spTree>
    <p:extLst>
      <p:ext uri="{BB962C8B-B14F-4D97-AF65-F5344CB8AC3E}">
        <p14:creationId xmlns:p14="http://schemas.microsoft.com/office/powerpoint/2010/main" val="4002746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4868F-A194-644A-AE5A-4EAE302AE3A4}" type="slidenum">
              <a:rPr lang="en-US" smtClean="0">
                <a:solidFill>
                  <a:prstClr val="black"/>
                </a:solidFill>
              </a:rPr>
              <a:pPr/>
              <a:t>18</a:t>
            </a:fld>
            <a:endParaRPr lang="en-US" dirty="0" smtClean="0">
              <a:solidFill>
                <a:prstClr val="black"/>
              </a:solidFill>
            </a:endParaRPr>
          </a:p>
        </p:txBody>
      </p:sp>
    </p:spTree>
    <p:extLst>
      <p:ext uri="{BB962C8B-B14F-4D97-AF65-F5344CB8AC3E}">
        <p14:creationId xmlns:p14="http://schemas.microsoft.com/office/powerpoint/2010/main" val="3316723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fr-FR" dirty="0" smtClean="0">
                <a:latin typeface="Segoe UI" panose="020B0502040204020203" pitchFamily="34" charset="0"/>
                <a:cs typeface="Segoe UI" panose="020B0502040204020203" pitchFamily="34" charset="0"/>
              </a:rPr>
              <a:t>Le résultat des négociations correspond dans une large mesure aux intérêts de la Suisse et au mandat de négociation.</a:t>
            </a:r>
          </a:p>
          <a:p>
            <a:pPr marL="285750" indent="-285750">
              <a:buFont typeface="Arial" panose="020B0604020202020204" pitchFamily="34" charset="0"/>
              <a:buChar char="•"/>
            </a:pPr>
            <a:r>
              <a:rPr lang="fr-FR" dirty="0" smtClean="0">
                <a:latin typeface="Segoe UI" panose="020B0502040204020203" pitchFamily="34" charset="0"/>
                <a:cs typeface="Segoe UI" panose="020B0502040204020203" pitchFamily="34" charset="0"/>
              </a:rPr>
              <a:t>En raison notamment des points en suspens concernant les mesures d’accompagnement et la directive relative au droit des citoyens de l’Union, le Conseil fédéral a renoncé pour l’instant à parapher l’accord institutionnel.</a:t>
            </a:r>
          </a:p>
          <a:p>
            <a:pPr marL="285750" indent="-285750">
              <a:buFont typeface="Arial" panose="020B0604020202020204" pitchFamily="34" charset="0"/>
              <a:buChar char="•"/>
            </a:pPr>
            <a:r>
              <a:rPr lang="fr-FR" dirty="0" smtClean="0">
                <a:latin typeface="Segoe UI" panose="020B0502040204020203" pitchFamily="34" charset="0"/>
                <a:cs typeface="Segoe UI" panose="020B0502040204020203" pitchFamily="34" charset="0"/>
              </a:rPr>
              <a:t>Des consultations sont menées auprès des milieux les plus concernés. Le but: recueillir leur avis sur le résultat des négociations.</a:t>
            </a:r>
          </a:p>
          <a:p>
            <a:pPr marL="0" indent="0">
              <a:buFont typeface="Arial" panose="020B0604020202020204" pitchFamily="34" charset="0"/>
              <a:buNone/>
            </a:pPr>
            <a:endParaRPr lang="de-CH" dirty="0" smtClean="0">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10"/>
          </p:nvPr>
        </p:nvSpPr>
        <p:spPr/>
        <p:txBody>
          <a:bodyPr/>
          <a:lstStyle/>
          <a:p>
            <a:fld id="{5254868F-A194-644A-AE5A-4EAE302AE3A4}" type="slidenum">
              <a:rPr lang="en-US" smtClean="0">
                <a:solidFill>
                  <a:prstClr val="black"/>
                </a:solidFill>
              </a:rPr>
              <a:pPr/>
              <a:t>19</a:t>
            </a:fld>
            <a:endParaRPr lang="en-US" dirty="0" smtClean="0">
              <a:solidFill>
                <a:prstClr val="black"/>
              </a:solidFill>
            </a:endParaRPr>
          </a:p>
        </p:txBody>
      </p:sp>
    </p:spTree>
    <p:extLst>
      <p:ext uri="{BB962C8B-B14F-4D97-AF65-F5344CB8AC3E}">
        <p14:creationId xmlns:p14="http://schemas.microsoft.com/office/powerpoint/2010/main" val="2776006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fr-FR" sz="1100" dirty="0" smtClean="0">
                <a:latin typeface="Segoe UI" panose="020B0502040204020203" pitchFamily="34" charset="0"/>
              </a:rPr>
              <a:t>Lors de sa séance du 7 décembre, le CF a pris connaissance du résultat des négociations,</a:t>
            </a:r>
          </a:p>
          <a:p>
            <a:pPr marL="285750" indent="-285750">
              <a:buFont typeface="Segoe UI" panose="020B0502040204020203" pitchFamily="34" charset="0"/>
              <a:buChar char="→"/>
            </a:pPr>
            <a:r>
              <a:rPr lang="fr-FR" sz="1100" dirty="0" smtClean="0">
                <a:latin typeface="Segoe UI" panose="020B0502040204020203" pitchFamily="34" charset="0"/>
                <a:cs typeface="Segoe UI" panose="020B0502040204020203" pitchFamily="34" charset="0"/>
              </a:rPr>
              <a:t>correspond dans une large mesure aux intérêts de la Suisse</a:t>
            </a:r>
            <a:r>
              <a:rPr lang="fr-FR" sz="1100" baseline="0" dirty="0" smtClean="0">
                <a:latin typeface="Segoe UI" panose="020B0502040204020203" pitchFamily="34" charset="0"/>
                <a:cs typeface="Segoe UI" panose="020B0502040204020203" pitchFamily="34" charset="0"/>
              </a:rPr>
              <a:t> - </a:t>
            </a:r>
            <a:r>
              <a:rPr lang="fr-FR" sz="1100" dirty="0" smtClean="0">
                <a:latin typeface="Segoe UI" panose="020B0502040204020203" pitchFamily="34" charset="0"/>
                <a:cs typeface="Segoe UI" panose="020B0502040204020203" pitchFamily="34" charset="0"/>
              </a:rPr>
              <a:t>points en suspens concernant les mesures d’accompagnement et la directive relative au droit des citoyens de l’Union.</a:t>
            </a:r>
          </a:p>
          <a:p>
            <a:pPr marL="285750" indent="-285750">
              <a:buFont typeface="Arial" panose="020B0604020202020204" pitchFamily="34" charset="0"/>
              <a:buChar char="•"/>
            </a:pPr>
            <a:r>
              <a:rPr lang="fr-FR" sz="1100" dirty="0" smtClean="0">
                <a:latin typeface="Segoe UI" panose="020B0502040204020203" pitchFamily="34" charset="0"/>
                <a:cs typeface="Segoe UI" panose="020B0502040204020203" pitchFamily="34" charset="0"/>
              </a:rPr>
              <a:t>Le CF a renoncé à parapher l’accord. </a:t>
            </a:r>
          </a:p>
          <a:p>
            <a:pPr marL="285750" indent="-285750">
              <a:buFont typeface="Segoe UI" panose="020B0502040204020203" pitchFamily="34" charset="0"/>
              <a:buChar char="→"/>
            </a:pPr>
            <a:r>
              <a:rPr lang="fr-FR" sz="1100" dirty="0" smtClean="0">
                <a:latin typeface="Segoe UI" panose="020B0502040204020203" pitchFamily="34" charset="0"/>
                <a:cs typeface="Segoe UI" panose="020B0502040204020203" pitchFamily="34" charset="0"/>
              </a:rPr>
              <a:t>Consultations par le DFAE, le DEFR et le président de la Confédération</a:t>
            </a:r>
            <a:r>
              <a:rPr lang="fr-FR" sz="1100" baseline="0" dirty="0" smtClean="0">
                <a:latin typeface="Segoe UI" panose="020B0502040204020203" pitchFamily="34" charset="0"/>
                <a:cs typeface="Segoe UI" panose="020B0502040204020203" pitchFamily="34" charset="0"/>
              </a:rPr>
              <a:t> d</a:t>
            </a:r>
            <a:r>
              <a:rPr lang="fr-FR" sz="1100" dirty="0" smtClean="0">
                <a:latin typeface="Segoe UI" panose="020B0502040204020203" pitchFamily="34" charset="0"/>
                <a:cs typeface="Segoe UI" panose="020B0502040204020203" pitchFamily="34" charset="0"/>
              </a:rPr>
              <a:t>es CPE, des CER, de la CdC, des partis politiques qui</a:t>
            </a:r>
            <a:r>
              <a:rPr lang="fr-FR" sz="1100" baseline="0" dirty="0" smtClean="0">
                <a:latin typeface="Segoe UI" panose="020B0502040204020203" pitchFamily="34" charset="0"/>
                <a:cs typeface="Segoe UI" panose="020B0502040204020203" pitchFamily="34" charset="0"/>
              </a:rPr>
              <a:t> mènent</a:t>
            </a:r>
            <a:r>
              <a:rPr lang="fr-FR" sz="1100" dirty="0" smtClean="0">
                <a:latin typeface="Segoe UI" panose="020B0502040204020203" pitchFamily="34" charset="0"/>
                <a:cs typeface="Segoe UI" panose="020B0502040204020203" pitchFamily="34" charset="0"/>
              </a:rPr>
              <a:t> un groupe parlementaire, des partenaires sociaux, des représentants de l’économie et des milieux scientifiques. </a:t>
            </a:r>
          </a:p>
          <a:p>
            <a:pPr marL="285750" indent="-285750">
              <a:buFont typeface="Arial" panose="020B0604020202020204" pitchFamily="34" charset="0"/>
              <a:buChar char="•"/>
            </a:pPr>
            <a:r>
              <a:rPr lang="fr-FR" sz="1100" dirty="0" smtClean="0">
                <a:latin typeface="Segoe UI" panose="020B0502040204020203" pitchFamily="34" charset="0"/>
                <a:cs typeface="Segoe UI" panose="020B0502040204020203" pitchFamily="34" charset="0"/>
              </a:rPr>
              <a:t>Discussions interactives</a:t>
            </a:r>
            <a:r>
              <a:rPr lang="fr-FR" sz="1100" baseline="0" dirty="0" smtClean="0">
                <a:latin typeface="Segoe UI" panose="020B0502040204020203" pitchFamily="34" charset="0"/>
                <a:cs typeface="Segoe UI" panose="020B0502040204020203" pitchFamily="34" charset="0"/>
              </a:rPr>
              <a:t> -</a:t>
            </a:r>
            <a:r>
              <a:rPr lang="fr-FR" sz="1100" dirty="0" smtClean="0">
                <a:latin typeface="Segoe UI" panose="020B0502040204020203" pitchFamily="34" charset="0"/>
                <a:cs typeface="Segoe UI" panose="020B0502040204020203" pitchFamily="34" charset="0"/>
              </a:rPr>
              <a:t> prises de position officielles écrites avant la fin du mois de mars. </a:t>
            </a:r>
          </a:p>
          <a:p>
            <a:pPr marL="285750" indent="-285750">
              <a:buFont typeface="Arial" panose="020B0604020202020204" pitchFamily="34" charset="0"/>
              <a:buChar char="•"/>
            </a:pPr>
            <a:r>
              <a:rPr lang="fr-FR" sz="1100" dirty="0" smtClean="0">
                <a:latin typeface="Segoe UI" panose="020B0502040204020203" pitchFamily="34" charset="0"/>
                <a:cs typeface="Segoe UI" panose="020B0502040204020203" pitchFamily="34" charset="0"/>
              </a:rPr>
              <a:t>La société civile peut aussi s’exprimer.</a:t>
            </a:r>
          </a:p>
          <a:p>
            <a:pPr marL="285750" indent="-285750">
              <a:buClr>
                <a:srgbClr val="FF0000"/>
              </a:buClr>
              <a:buFont typeface="Segoe UI" panose="020B0502040204020203" pitchFamily="34" charset="0"/>
              <a:buChar char="►"/>
            </a:pPr>
            <a:r>
              <a:rPr lang="fr-FR" sz="1100" dirty="0" smtClean="0">
                <a:latin typeface="Segoe UI" panose="020B0502040204020203" pitchFamily="34" charset="0"/>
                <a:cs typeface="Segoe UI" panose="020B0502040204020203" pitchFamily="34" charset="0"/>
              </a:rPr>
              <a:t>Le CF prendra connaissance de l’état des consultations au printemps et décidera de la suite à donner.</a:t>
            </a:r>
            <a:r>
              <a:rPr lang="fr-FR" sz="1100" baseline="0" dirty="0" smtClean="0">
                <a:latin typeface="Segoe UI" panose="020B0502040204020203" pitchFamily="34" charset="0"/>
                <a:cs typeface="Segoe UI" panose="020B0502040204020203" pitchFamily="34" charset="0"/>
              </a:rPr>
              <a:t> </a:t>
            </a:r>
          </a:p>
          <a:p>
            <a:endParaRPr lang="de-CH" sz="1050" dirty="0" smtClean="0">
              <a:solidFill>
                <a:schemeClr val="accent1"/>
              </a:solidFill>
              <a:latin typeface="Segoe UI" panose="020B0502040204020203" pitchFamily="34" charset="0"/>
              <a:cs typeface="Segoe UI" panose="020B0502040204020203" pitchFamily="34" charset="0"/>
            </a:endParaRPr>
          </a:p>
          <a:p>
            <a:endParaRPr lang="de-CH" sz="1100" dirty="0" smtClean="0">
              <a:solidFill>
                <a:schemeClr val="accent1"/>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5254868F-A194-644A-AE5A-4EAE302AE3A4}" type="slidenum">
              <a:rPr lang="en-US" smtClean="0"/>
              <a:t>2</a:t>
            </a:fld>
            <a:endParaRPr lang="en-US" dirty="0" smtClean="0"/>
          </a:p>
        </p:txBody>
      </p:sp>
    </p:spTree>
    <p:extLst>
      <p:ext uri="{BB962C8B-B14F-4D97-AF65-F5344CB8AC3E}">
        <p14:creationId xmlns:p14="http://schemas.microsoft.com/office/powerpoint/2010/main" val="3706387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fr-FR" dirty="0" smtClean="0">
                <a:latin typeface="Segoe UI" panose="020B0502040204020203" pitchFamily="34" charset="0"/>
                <a:cs typeface="Segoe UI" panose="020B0502040204020203" pitchFamily="34" charset="0"/>
              </a:rPr>
              <a:t>Recueillir l’avis des milieux concernés sur </a:t>
            </a:r>
          </a:p>
          <a:p>
            <a:pPr marL="742950" lvl="1" indent="-285750">
              <a:buFont typeface="Segoe UI" panose="020B0502040204020203" pitchFamily="34" charset="0"/>
              <a:buChar char="→"/>
            </a:pPr>
            <a:r>
              <a:rPr lang="fr-FR" dirty="0" smtClean="0">
                <a:latin typeface="Segoe UI" panose="020B0502040204020203" pitchFamily="34" charset="0"/>
                <a:cs typeface="Segoe UI" panose="020B0502040204020203" pitchFamily="34" charset="0"/>
              </a:rPr>
              <a:t>Effets sur les mesures d’accompagnement et sur le niveau suisse de protection salariale</a:t>
            </a:r>
          </a:p>
          <a:p>
            <a:pPr marL="742950" lvl="1" indent="-285750">
              <a:buFont typeface="Segoe UI" panose="020B0502040204020203" pitchFamily="34" charset="0"/>
              <a:buChar char="→"/>
            </a:pPr>
            <a:r>
              <a:rPr lang="fr-FR" dirty="0" smtClean="0">
                <a:latin typeface="Segoe UI" panose="020B0502040204020203" pitchFamily="34" charset="0"/>
                <a:cs typeface="Segoe UI" panose="020B0502040204020203" pitchFamily="34" charset="0"/>
              </a:rPr>
              <a:t>Directive relative au droit des citoyens de l’Union </a:t>
            </a:r>
          </a:p>
          <a:p>
            <a:r>
              <a:rPr lang="fr-FR" dirty="0" smtClean="0">
                <a:latin typeface="Segoe UI" panose="020B0502040204020203" pitchFamily="34" charset="0"/>
                <a:cs typeface="Segoe UI" panose="020B0502040204020203" pitchFamily="34" charset="0"/>
              </a:rPr>
              <a:t>ainsi que sur les points suivants:</a:t>
            </a:r>
          </a:p>
          <a:p>
            <a:pPr marL="742950" marR="0" lvl="1" indent="-285750" algn="l" defTabSz="914400" rtl="0" eaLnBrk="1" fontAlgn="auto" latinLnBrk="0" hangingPunct="1">
              <a:lnSpc>
                <a:spcPct val="100000"/>
              </a:lnSpc>
              <a:spcBef>
                <a:spcPts val="0"/>
              </a:spcBef>
              <a:spcAft>
                <a:spcPts val="0"/>
              </a:spcAft>
              <a:buClrTx/>
              <a:buSzTx/>
              <a:buFont typeface="Segoe UI" panose="020B0502040204020203" pitchFamily="34" charset="0"/>
              <a:buChar char="→"/>
              <a:tabLst/>
              <a:defRPr/>
            </a:pPr>
            <a:r>
              <a:rPr lang="fr-FR" dirty="0" smtClean="0">
                <a:latin typeface="Segoe UI" panose="020B0502040204020203" pitchFamily="34" charset="0"/>
                <a:cs typeface="Segoe UI" panose="020B0502040204020203" pitchFamily="34" charset="0"/>
              </a:rPr>
              <a:t>Dispositions relatives aux aides d’État</a:t>
            </a:r>
          </a:p>
          <a:p>
            <a:pPr marL="742950" marR="0" lvl="1" indent="-285750" algn="l" defTabSz="914400" rtl="0" eaLnBrk="1" fontAlgn="auto" latinLnBrk="0" hangingPunct="1">
              <a:lnSpc>
                <a:spcPct val="100000"/>
              </a:lnSpc>
              <a:spcBef>
                <a:spcPts val="0"/>
              </a:spcBef>
              <a:spcAft>
                <a:spcPts val="0"/>
              </a:spcAft>
              <a:buClrTx/>
              <a:buSzTx/>
              <a:buFont typeface="Segoe UI" panose="020B0502040204020203" pitchFamily="34" charset="0"/>
              <a:buChar char="→"/>
              <a:tabLst/>
              <a:defRPr/>
            </a:pPr>
            <a:r>
              <a:rPr lang="fr-FR" dirty="0" smtClean="0">
                <a:latin typeface="Segoe UI" panose="020B0502040204020203" pitchFamily="34" charset="0"/>
                <a:cs typeface="Segoe UI" panose="020B0502040204020203" pitchFamily="34" charset="0"/>
              </a:rPr>
              <a:t>Clause de dénonciation</a:t>
            </a:r>
          </a:p>
          <a:p>
            <a:pPr marL="742950" marR="0" lvl="1" indent="-285750" algn="l" defTabSz="914400" rtl="0" eaLnBrk="1" fontAlgn="auto" latinLnBrk="0" hangingPunct="1">
              <a:lnSpc>
                <a:spcPct val="100000"/>
              </a:lnSpc>
              <a:spcBef>
                <a:spcPts val="0"/>
              </a:spcBef>
              <a:spcAft>
                <a:spcPts val="0"/>
              </a:spcAft>
              <a:buClrTx/>
              <a:buSzTx/>
              <a:buFont typeface="Segoe UI" panose="020B0502040204020203" pitchFamily="34" charset="0"/>
              <a:buChar char="→"/>
              <a:tabLst/>
              <a:defRPr/>
            </a:pPr>
            <a:r>
              <a:rPr lang="fr-FR" dirty="0" smtClean="0">
                <a:latin typeface="Segoe UI" panose="020B0502040204020203" pitchFamily="34" charset="0"/>
                <a:cs typeface="Segoe UI" panose="020B0502040204020203" pitchFamily="34" charset="0"/>
              </a:rPr>
              <a:t>Révision du règlement de l’UE sur la coordination des systèmes de sécurité sociale </a:t>
            </a:r>
          </a:p>
          <a:p>
            <a:pPr marL="742950" marR="0" lvl="1" indent="-285750" algn="l" defTabSz="914400" rtl="0" eaLnBrk="1" fontAlgn="auto" latinLnBrk="0" hangingPunct="1">
              <a:lnSpc>
                <a:spcPct val="100000"/>
              </a:lnSpc>
              <a:spcBef>
                <a:spcPts val="0"/>
              </a:spcBef>
              <a:spcAft>
                <a:spcPts val="0"/>
              </a:spcAft>
              <a:buClrTx/>
              <a:buSzTx/>
              <a:buFont typeface="Segoe UI" panose="020B0502040204020203" pitchFamily="34" charset="0"/>
              <a:buChar char="→"/>
              <a:tabLst/>
              <a:defRPr/>
            </a:pPr>
            <a:r>
              <a:rPr lang="fr-FR" dirty="0" smtClean="0">
                <a:latin typeface="Segoe UI" panose="020B0502040204020203" pitchFamily="34" charset="0"/>
                <a:cs typeface="Segoe UI" panose="020B0502040204020203" pitchFamily="34" charset="0"/>
              </a:rPr>
              <a:t>Procédure de règlement des différends</a:t>
            </a:r>
          </a:p>
          <a:p>
            <a:pPr marL="742950" lvl="1" indent="-285750">
              <a:buFont typeface="Segoe UI" panose="020B0502040204020203" pitchFamily="34" charset="0"/>
              <a:buChar char="→"/>
            </a:pPr>
            <a:r>
              <a:rPr lang="fr-FR" dirty="0" smtClean="0">
                <a:latin typeface="Segoe UI" panose="020B0502040204020203" pitchFamily="34" charset="0"/>
                <a:cs typeface="Segoe UI" panose="020B0502040204020203" pitchFamily="34" charset="0"/>
              </a:rPr>
              <a:t>Reprise dynamique du droit </a:t>
            </a:r>
          </a:p>
          <a:p>
            <a:pPr marL="285750" indent="-285750">
              <a:buClr>
                <a:srgbClr val="FF0000"/>
              </a:buClr>
              <a:buFont typeface="Segoe UI" panose="020B0502040204020203" pitchFamily="34" charset="0"/>
              <a:buChar char="►"/>
            </a:pPr>
            <a:r>
              <a:rPr lang="fr-FR" dirty="0" smtClean="0">
                <a:latin typeface="Segoe UI" panose="020B0502040204020203" pitchFamily="34" charset="0"/>
                <a:cs typeface="Segoe UI" panose="020B0502040204020203" pitchFamily="34" charset="0"/>
                <a:sym typeface="Wingdings" panose="05000000000000000000" pitchFamily="2" charset="2"/>
              </a:rPr>
              <a:t>Résultats  analyse approfondie des intérêts politiques  décision du Conseil fédéral sur les prochaines étapes  </a:t>
            </a:r>
          </a:p>
          <a:p>
            <a:pPr marL="0" indent="0">
              <a:buClr>
                <a:srgbClr val="FF0000"/>
              </a:buClr>
              <a:buFont typeface="Segoe UI" panose="020B0502040204020203" pitchFamily="34" charset="0"/>
              <a:buNone/>
            </a:pPr>
            <a:r>
              <a:rPr lang="fr-FR" dirty="0" smtClean="0">
                <a:latin typeface="Segoe UI" panose="020B0502040204020203" pitchFamily="34" charset="0"/>
                <a:cs typeface="Segoe UI" panose="020B0502040204020203" pitchFamily="34" charset="0"/>
                <a:sym typeface="Wingdings" panose="05000000000000000000" pitchFamily="2" charset="2"/>
              </a:rPr>
              <a:t>  </a:t>
            </a:r>
          </a:p>
          <a:p>
            <a:endParaRPr lang="en-US" dirty="0"/>
          </a:p>
        </p:txBody>
      </p:sp>
      <p:sp>
        <p:nvSpPr>
          <p:cNvPr id="4" name="Slide Number Placeholder 3"/>
          <p:cNvSpPr>
            <a:spLocks noGrp="1"/>
          </p:cNvSpPr>
          <p:nvPr>
            <p:ph type="sldNum" sz="quarter" idx="10"/>
          </p:nvPr>
        </p:nvSpPr>
        <p:spPr/>
        <p:txBody>
          <a:bodyPr/>
          <a:lstStyle/>
          <a:p>
            <a:fld id="{5254868F-A194-644A-AE5A-4EAE302AE3A4}" type="slidenum">
              <a:rPr lang="en-US" smtClean="0">
                <a:solidFill>
                  <a:prstClr val="black"/>
                </a:solidFill>
              </a:rPr>
              <a:pPr/>
              <a:t>20</a:t>
            </a:fld>
            <a:endParaRPr lang="en-US" dirty="0" smtClean="0">
              <a:solidFill>
                <a:prstClr val="black"/>
              </a:solidFill>
            </a:endParaRPr>
          </a:p>
        </p:txBody>
      </p:sp>
    </p:spTree>
    <p:extLst>
      <p:ext uri="{BB962C8B-B14F-4D97-AF65-F5344CB8AC3E}">
        <p14:creationId xmlns:p14="http://schemas.microsoft.com/office/powerpoint/2010/main" val="2379820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fr-FR" dirty="0" smtClean="0">
                <a:latin typeface="Segoe UI" panose="020B0502040204020203" pitchFamily="34" charset="0"/>
                <a:cs typeface="Segoe UI" panose="020B0502040204020203" pitchFamily="34" charset="0"/>
              </a:rPr>
              <a:t>Signature de l’accord institutionnel et ouverture de la procédure de consultation</a:t>
            </a:r>
          </a:p>
          <a:p>
            <a:pPr marL="285750" indent="-285750">
              <a:buFont typeface="Arial" panose="020B0604020202020204" pitchFamily="34" charset="0"/>
              <a:buChar char="•"/>
            </a:pPr>
            <a:r>
              <a:rPr lang="fr-FR" dirty="0" smtClean="0">
                <a:latin typeface="Segoe UI" panose="020B0502040204020203" pitchFamily="34" charset="0"/>
                <a:cs typeface="Segoe UI" panose="020B0502040204020203" pitchFamily="34" charset="0"/>
              </a:rPr>
              <a:t>Négociations ultérieures? L’UE y est opposée. Le CF examinera les revendications réalistes supplémentaires et les soumettra à l’UE le cas échéant =&gt; discussions au niveau politique</a:t>
            </a:r>
          </a:p>
          <a:p>
            <a:pPr marL="285750" indent="-285750">
              <a:buFont typeface="Arial" panose="020B0604020202020204" pitchFamily="34" charset="0"/>
              <a:buChar char="•"/>
            </a:pPr>
            <a:r>
              <a:rPr lang="fr-FR" dirty="0" smtClean="0">
                <a:latin typeface="Segoe UI" panose="020B0502040204020203" pitchFamily="34" charset="0"/>
                <a:cs typeface="Segoe UI" panose="020B0502040204020203" pitchFamily="34" charset="0"/>
              </a:rPr>
              <a:t>Suspension ou report des négociations? </a:t>
            </a:r>
          </a:p>
          <a:p>
            <a:r>
              <a:rPr lang="fr-FR" dirty="0" smtClean="0">
                <a:latin typeface="Segoe UI" panose="020B0502040204020203" pitchFamily="34" charset="0"/>
                <a:cs typeface="Segoe UI" panose="020B0502040204020203" pitchFamily="34" charset="0"/>
                <a:sym typeface="Wingdings" panose="05000000000000000000" pitchFamily="2" charset="2"/>
              </a:rPr>
              <a:t>	 Pour l’UE, pas envisageable </a:t>
            </a:r>
          </a:p>
          <a:p>
            <a:r>
              <a:rPr lang="fr-FR" dirty="0" smtClean="0">
                <a:latin typeface="Segoe UI" panose="020B0502040204020203" pitchFamily="34" charset="0"/>
                <a:cs typeface="Segoe UI" panose="020B0502040204020203" pitchFamily="34" charset="0"/>
                <a:sym typeface="Wingdings" panose="05000000000000000000" pitchFamily="2" charset="2"/>
              </a:rPr>
              <a:t>	 Décision claire du CF d’acceptation ou de refus du présent projet d’accord attendue.  </a:t>
            </a:r>
          </a:p>
          <a:p>
            <a:pPr marL="285750" indent="-285750">
              <a:buFont typeface="Arial" panose="020B0604020202020204" pitchFamily="34" charset="0"/>
              <a:buChar char="•"/>
            </a:pPr>
            <a:r>
              <a:rPr lang="fr-FR" dirty="0" smtClean="0">
                <a:latin typeface="Segoe UI" panose="020B0502040204020203" pitchFamily="34" charset="0"/>
                <a:cs typeface="Segoe UI" panose="020B0502040204020203" pitchFamily="34" charset="0"/>
              </a:rPr>
              <a:t>Rejet du présent accord: des négociations ne seraient certes pas exclues mais </a:t>
            </a:r>
          </a:p>
          <a:p>
            <a:pPr marL="742950" lvl="1" indent="-285750">
              <a:buFont typeface="Segoe UI" panose="020B0502040204020203" pitchFamily="34" charset="0"/>
              <a:buChar char="→"/>
            </a:pPr>
            <a:r>
              <a:rPr lang="fr-FR" dirty="0" smtClean="0">
                <a:latin typeface="Segoe UI" panose="020B0502040204020203" pitchFamily="34" charset="0"/>
                <a:cs typeface="Segoe UI" panose="020B0502040204020203" pitchFamily="34" charset="0"/>
              </a:rPr>
              <a:t>nouveau mandat de négociation côté UE</a:t>
            </a:r>
            <a:r>
              <a:rPr lang="fr-FR" baseline="0" dirty="0" smtClean="0">
                <a:latin typeface="Segoe UI" panose="020B0502040204020203" pitchFamily="34" charset="0"/>
                <a:cs typeface="Segoe UI" panose="020B0502040204020203" pitchFamily="34" charset="0"/>
              </a:rPr>
              <a:t> nécessaire</a:t>
            </a:r>
            <a:r>
              <a:rPr lang="fr-FR" dirty="0" smtClean="0">
                <a:latin typeface="Segoe UI" panose="020B0502040204020203" pitchFamily="34" charset="0"/>
                <a:cs typeface="Segoe UI" panose="020B0502040204020203" pitchFamily="34" charset="0"/>
              </a:rPr>
              <a:t>;</a:t>
            </a:r>
          </a:p>
          <a:p>
            <a:pPr marL="742950" lvl="1" indent="-285750">
              <a:buFont typeface="Segoe UI" panose="020B0502040204020203" pitchFamily="34" charset="0"/>
              <a:buChar char="→"/>
            </a:pPr>
            <a:r>
              <a:rPr lang="fr-FR" dirty="0" smtClean="0">
                <a:latin typeface="Segoe UI" panose="020B0502040204020203" pitchFamily="34" charset="0"/>
                <a:cs typeface="Segoe UI" panose="020B0502040204020203" pitchFamily="34" charset="0"/>
              </a:rPr>
              <a:t>pas avant mi-2020;</a:t>
            </a:r>
          </a:p>
          <a:p>
            <a:pPr marL="742950" lvl="1" indent="-285750">
              <a:buFont typeface="Segoe UI" panose="020B0502040204020203" pitchFamily="34" charset="0"/>
              <a:buChar char="→"/>
            </a:pPr>
            <a:r>
              <a:rPr lang="fr-FR" dirty="0" smtClean="0">
                <a:latin typeface="Segoe UI" panose="020B0502040204020203" pitchFamily="34" charset="0"/>
                <a:cs typeface="Segoe UI" panose="020B0502040204020203" pitchFamily="34" charset="0"/>
              </a:rPr>
              <a:t>Pas clair si le projet d’accord existant pourrait servir de base pour de nouvelles négociations.</a:t>
            </a:r>
          </a:p>
          <a:p>
            <a:pPr marL="742950" lvl="1" indent="-285750">
              <a:buFont typeface="Arial" panose="020B0604020202020204" pitchFamily="34" charset="0"/>
              <a:buChar char="•"/>
            </a:pPr>
            <a:endParaRPr lang="de-CH" dirty="0" smtClean="0">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10"/>
          </p:nvPr>
        </p:nvSpPr>
        <p:spPr/>
        <p:txBody>
          <a:bodyPr/>
          <a:lstStyle/>
          <a:p>
            <a:fld id="{5254868F-A194-644A-AE5A-4EAE302AE3A4}" type="slidenum">
              <a:rPr lang="en-US" smtClean="0">
                <a:solidFill>
                  <a:prstClr val="black"/>
                </a:solidFill>
              </a:rPr>
              <a:pPr/>
              <a:t>21</a:t>
            </a:fld>
            <a:endParaRPr lang="en-US" dirty="0" smtClean="0">
              <a:solidFill>
                <a:prstClr val="black"/>
              </a:solidFill>
            </a:endParaRPr>
          </a:p>
        </p:txBody>
      </p:sp>
    </p:spTree>
    <p:extLst>
      <p:ext uri="{BB962C8B-B14F-4D97-AF65-F5344CB8AC3E}">
        <p14:creationId xmlns:p14="http://schemas.microsoft.com/office/powerpoint/2010/main" val="802680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fr-FR" dirty="0" smtClean="0">
                <a:latin typeface="Segoe UI" panose="020B0502040204020203" pitchFamily="34" charset="0"/>
                <a:cs typeface="Segoe UI" panose="020B0502040204020203" pitchFamily="34" charset="0"/>
              </a:rPr>
              <a:t>Rupture des négociations et des discussions en cours sur des dossiers sectoriels (électricité, santé publique, sécurité alimentaire, droit de cabotage dans le transport aérien) </a:t>
            </a:r>
          </a:p>
          <a:p>
            <a:pPr marL="285750" indent="-285750">
              <a:buFont typeface="Arial" panose="020B0604020202020204" pitchFamily="34" charset="0"/>
              <a:buChar char="•"/>
            </a:pPr>
            <a:r>
              <a:rPr lang="fr-FR" dirty="0" smtClean="0">
                <a:latin typeface="Segoe UI" panose="020B0502040204020203" pitchFamily="34" charset="0"/>
                <a:cs typeface="Segoe UI" panose="020B0502040204020203" pitchFamily="34" charset="0"/>
              </a:rPr>
              <a:t>Non-reconnaissance de l’équivalence de la réglementation boursière suisse selon MiFIR 23</a:t>
            </a:r>
          </a:p>
          <a:p>
            <a:pPr marL="285750" indent="-285750">
              <a:buFont typeface="Arial" panose="020B0604020202020204" pitchFamily="34" charset="0"/>
              <a:buChar char="•"/>
            </a:pPr>
            <a:r>
              <a:rPr lang="fr-FR" dirty="0" smtClean="0">
                <a:latin typeface="Segoe UI" panose="020B0502040204020203" pitchFamily="34" charset="0"/>
                <a:cs typeface="Segoe UI" panose="020B0502040204020203" pitchFamily="34" charset="0"/>
                <a:sym typeface="Wingdings" panose="05000000000000000000" pitchFamily="2" charset="2"/>
              </a:rPr>
              <a:t>Érosion de l’accès au marché intérieur pour la Suisse: pas d’adaptation des accords d’accès au marché existants (</a:t>
            </a:r>
            <a:r>
              <a:rPr lang="fr-FR" b="1" dirty="0" smtClean="0">
                <a:latin typeface="Segoe UI" panose="020B0502040204020203" pitchFamily="34" charset="0"/>
                <a:cs typeface="Segoe UI" panose="020B0502040204020203" pitchFamily="34" charset="0"/>
                <a:sym typeface="Wingdings" panose="05000000000000000000" pitchFamily="2" charset="2"/>
              </a:rPr>
              <a:t>exemple: ARM</a:t>
            </a:r>
            <a:r>
              <a:rPr lang="fr-FR" dirty="0" smtClean="0">
                <a:latin typeface="Segoe UI" panose="020B0502040204020203" pitchFamily="34" charset="0"/>
                <a:cs typeface="Segoe UI" panose="020B0502040204020203" pitchFamily="34" charset="0"/>
                <a:sym typeface="Wingdings" panose="05000000000000000000" pitchFamily="2" charset="2"/>
              </a:rPr>
              <a:t>)  insécurités juridiques et nouveaux obstacles à l’accès au marché intérieur pour la Suisse</a:t>
            </a:r>
          </a:p>
          <a:p>
            <a:pPr marL="285750" indent="-285750">
              <a:buFont typeface="Arial" panose="020B0604020202020204" pitchFamily="34" charset="0"/>
              <a:buChar char="•"/>
            </a:pPr>
            <a:r>
              <a:rPr lang="fr-FR" dirty="0" smtClean="0">
                <a:latin typeface="Segoe UI" panose="020B0502040204020203" pitchFamily="34" charset="0"/>
                <a:cs typeface="Segoe UI" panose="020B0502040204020203" pitchFamily="34" charset="0"/>
              </a:rPr>
              <a:t>Risque qu’aucun accord sur la participation de la Suisse au prochain programme-cadre de l’UE pour la recherche à partir de 2021 ne puisse être conclu. </a:t>
            </a:r>
          </a:p>
          <a:p>
            <a:pPr marL="285750" indent="-285750">
              <a:buFont typeface="Arial" panose="020B0604020202020204" pitchFamily="34" charset="0"/>
              <a:buChar char="•"/>
            </a:pPr>
            <a:r>
              <a:rPr lang="fr-FR" dirty="0" smtClean="0">
                <a:latin typeface="Segoe UI" panose="020B0502040204020203" pitchFamily="34" charset="0"/>
                <a:cs typeface="Segoe UI" panose="020B0502040204020203" pitchFamily="34" charset="0"/>
              </a:rPr>
              <a:t>D’autres dossiers pourraient être affectés: participation de la Suisse à l’Agence de l’UE pour les chemins de fer (ERA), au Service public réglementé (PRS), à l’Agence du système global de navigation par satellite européen (GNSS, Galileo) et au programme-cadre de l’UE pour l’encouragement aux secteurs audiovisuel et culturel (MEDIA/Culture).</a:t>
            </a:r>
          </a:p>
          <a:p>
            <a:pPr marL="285750" indent="-285750">
              <a:buFont typeface="Arial" panose="020B0604020202020204" pitchFamily="34" charset="0"/>
              <a:buChar char="•"/>
            </a:pPr>
            <a:endParaRPr lang="de-CH" dirty="0" smtClean="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de-CH" dirty="0" smtClean="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de-CH" dirty="0" smtClean="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5254868F-A194-644A-AE5A-4EAE302AE3A4}" type="slidenum">
              <a:rPr lang="en-US" smtClean="0">
                <a:solidFill>
                  <a:prstClr val="black"/>
                </a:solidFill>
              </a:rPr>
              <a:pPr/>
              <a:t>22</a:t>
            </a:fld>
            <a:endParaRPr lang="en-US" dirty="0" smtClean="0">
              <a:solidFill>
                <a:prstClr val="black"/>
              </a:solidFill>
            </a:endParaRPr>
          </a:p>
        </p:txBody>
      </p:sp>
    </p:spTree>
    <p:extLst>
      <p:ext uri="{BB962C8B-B14F-4D97-AF65-F5344CB8AC3E}">
        <p14:creationId xmlns:p14="http://schemas.microsoft.com/office/powerpoint/2010/main" val="2105288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fr-FR" dirty="0" smtClean="0">
                <a:latin typeface="Segoe UI" panose="020B0502040204020203" pitchFamily="34" charset="0"/>
                <a:cs typeface="Segoe UI" panose="020B0502040204020203" pitchFamily="34" charset="0"/>
              </a:rPr>
              <a:t>Voie bilatérale = instrument sur mesure pour la Suisse </a:t>
            </a:r>
          </a:p>
          <a:p>
            <a:pPr marL="285750" indent="-285750">
              <a:buFont typeface="Arial" panose="020B0604020202020204" pitchFamily="34" charset="0"/>
              <a:buChar char="•"/>
            </a:pPr>
            <a:r>
              <a:rPr lang="fr-FR" dirty="0" smtClean="0">
                <a:latin typeface="Segoe UI" panose="020B0502040204020203" pitchFamily="34" charset="0"/>
                <a:cs typeface="Segoe UI" panose="020B0502040204020203" pitchFamily="34" charset="0"/>
              </a:rPr>
              <a:t>Accès au marché intérieur de l’UE + coopération dans certains domaines d’intérêt + indépendance politique la plus large possible. </a:t>
            </a:r>
          </a:p>
          <a:p>
            <a:pPr marL="285750" indent="-285750">
              <a:buFont typeface="Arial" panose="020B0604020202020204" pitchFamily="34" charset="0"/>
              <a:buChar char="•"/>
            </a:pPr>
            <a:r>
              <a:rPr lang="fr-FR" dirty="0" smtClean="0">
                <a:latin typeface="Segoe UI" panose="020B0502040204020203" pitchFamily="34" charset="0"/>
                <a:cs typeface="Segoe UI" panose="020B0502040204020203" pitchFamily="34" charset="0"/>
                <a:sym typeface="Wingdings" panose="05000000000000000000" pitchFamily="2" charset="2"/>
              </a:rPr>
              <a:t>20 ans après la signature des accords bilatéraux I  mise à jour nécessaire</a:t>
            </a:r>
          </a:p>
          <a:p>
            <a:pPr marL="285750" indent="-285750">
              <a:buFont typeface="Arial" panose="020B0604020202020204" pitchFamily="34" charset="0"/>
              <a:buChar char="•"/>
            </a:pPr>
            <a:r>
              <a:rPr lang="fr-FR" dirty="0" smtClean="0">
                <a:latin typeface="Segoe UI" panose="020B0502040204020203" pitchFamily="34" charset="0"/>
                <a:cs typeface="Segoe UI" panose="020B0502040204020203" pitchFamily="34" charset="0"/>
                <a:sym typeface="Wingdings" panose="05000000000000000000" pitchFamily="2" charset="2"/>
              </a:rPr>
              <a:t>Avec l’accord</a:t>
            </a:r>
            <a:r>
              <a:rPr lang="fr-FR" baseline="0" dirty="0" smtClean="0">
                <a:latin typeface="Segoe UI" panose="020B0502040204020203" pitchFamily="34" charset="0"/>
                <a:cs typeface="Segoe UI" panose="020B0502040204020203" pitchFamily="34" charset="0"/>
                <a:sym typeface="Wingdings" panose="05000000000000000000" pitchFamily="2" charset="2"/>
              </a:rPr>
              <a:t> institutionnel: consolider et développer la voie bilatérale </a:t>
            </a:r>
            <a:endParaRPr lang="fr-FR" dirty="0" smtClean="0">
              <a:latin typeface="Segoe UI" panose="020B0502040204020203" pitchFamily="34" charset="0"/>
              <a:cs typeface="Segoe UI" panose="020B0502040204020203" pitchFamily="34" charset="0"/>
              <a:sym typeface="Wingdings" panose="05000000000000000000" pitchFamily="2" charset="2"/>
            </a:endParaRPr>
          </a:p>
          <a:p>
            <a:r>
              <a:rPr lang="fr-FR" b="1" dirty="0" smtClean="0">
                <a:latin typeface="Segoe Ul"/>
              </a:rPr>
              <a:t>Exemple: ARM</a:t>
            </a:r>
            <a:r>
              <a:rPr lang="fr-FR" b="1" baseline="0" dirty="0" smtClean="0">
                <a:latin typeface="Segoe Ul"/>
              </a:rPr>
              <a:t> (Accord sur les obstacles techniques au commerce)</a:t>
            </a:r>
          </a:p>
          <a:p>
            <a:r>
              <a:rPr lang="fr-FR" b="0" dirty="0" smtClean="0">
                <a:latin typeface="Segoe Ul"/>
              </a:rPr>
              <a:t>L’ARM permet d’économiser entre 0,5 et 1% </a:t>
            </a:r>
            <a:r>
              <a:rPr lang="fr-FR" sz="1200" b="0" dirty="0" smtClean="0">
                <a:latin typeface="Segoe Ul"/>
              </a:rPr>
              <a:t>de la valeur du produit.</a:t>
            </a:r>
          </a:p>
          <a:p>
            <a:r>
              <a:rPr lang="fr-FR" b="0" dirty="0" smtClean="0">
                <a:latin typeface="Segoe Ul"/>
              </a:rPr>
              <a:t>75 milliards CHF</a:t>
            </a:r>
            <a:r>
              <a:rPr lang="fr-FR" b="0" baseline="0" dirty="0" smtClean="0">
                <a:latin typeface="Segoe Ul"/>
              </a:rPr>
              <a:t> </a:t>
            </a:r>
            <a:r>
              <a:rPr lang="fr-FR" b="0" dirty="0" smtClean="0">
                <a:latin typeface="Segoe Ul"/>
              </a:rPr>
              <a:t>d’exportations </a:t>
            </a:r>
            <a:r>
              <a:rPr lang="fr-FR" sz="1200" b="0" dirty="0" smtClean="0">
                <a:latin typeface="Segoe Ul"/>
              </a:rPr>
              <a:t>sur la base de l’ARM.</a:t>
            </a:r>
          </a:p>
          <a:p>
            <a:r>
              <a:rPr lang="fr-FR" b="0" dirty="0" smtClean="0">
                <a:latin typeface="Segoe Ul"/>
              </a:rPr>
              <a:t>2/3 des échanges </a:t>
            </a:r>
            <a:r>
              <a:rPr lang="fr-FR" sz="1200" b="0" dirty="0" smtClean="0">
                <a:latin typeface="Segoe Ul"/>
              </a:rPr>
              <a:t>de produits industriels entre la Suisse et l’UE.</a:t>
            </a:r>
          </a:p>
          <a:p>
            <a:r>
              <a:rPr lang="fr-FR" b="0" dirty="0" smtClean="0">
                <a:latin typeface="Segoe Ul"/>
              </a:rPr>
              <a:t>Entre 150 et 300 millions CHF d’économisé </a:t>
            </a:r>
            <a:r>
              <a:rPr lang="fr-FR" sz="1200" b="0" dirty="0" smtClean="0">
                <a:latin typeface="Segoe Ul"/>
              </a:rPr>
              <a:t>dans l’industrie pharmaceutique.</a:t>
            </a:r>
          </a:p>
          <a:p>
            <a:endParaRPr lang="en-US" dirty="0"/>
          </a:p>
        </p:txBody>
      </p:sp>
      <p:sp>
        <p:nvSpPr>
          <p:cNvPr id="4" name="Slide Number Placeholder 3"/>
          <p:cNvSpPr>
            <a:spLocks noGrp="1"/>
          </p:cNvSpPr>
          <p:nvPr>
            <p:ph type="sldNum" sz="quarter" idx="10"/>
          </p:nvPr>
        </p:nvSpPr>
        <p:spPr/>
        <p:txBody>
          <a:bodyPr/>
          <a:lstStyle/>
          <a:p>
            <a:fld id="{5254868F-A194-644A-AE5A-4EAE302AE3A4}" type="slidenum">
              <a:rPr lang="en-US" smtClean="0"/>
              <a:t>3</a:t>
            </a:fld>
            <a:endParaRPr lang="en-US" dirty="0" smtClean="0"/>
          </a:p>
        </p:txBody>
      </p:sp>
    </p:spTree>
    <p:extLst>
      <p:ext uri="{BB962C8B-B14F-4D97-AF65-F5344CB8AC3E}">
        <p14:creationId xmlns:p14="http://schemas.microsoft.com/office/powerpoint/2010/main" val="90404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4868F-A194-644A-AE5A-4EAE302AE3A4}" type="slidenum">
              <a:rPr lang="en-US" smtClean="0"/>
              <a:t>4</a:t>
            </a:fld>
            <a:endParaRPr lang="en-US" dirty="0" smtClean="0"/>
          </a:p>
        </p:txBody>
      </p:sp>
    </p:spTree>
    <p:extLst>
      <p:ext uri="{BB962C8B-B14F-4D97-AF65-F5344CB8AC3E}">
        <p14:creationId xmlns:p14="http://schemas.microsoft.com/office/powerpoint/2010/main" val="3869331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4868F-A194-644A-AE5A-4EAE302AE3A4}" type="slidenum">
              <a:rPr lang="en-US" smtClean="0"/>
              <a:t>5</a:t>
            </a:fld>
            <a:endParaRPr lang="en-US" dirty="0" smtClean="0"/>
          </a:p>
        </p:txBody>
      </p:sp>
    </p:spTree>
    <p:extLst>
      <p:ext uri="{BB962C8B-B14F-4D97-AF65-F5344CB8AC3E}">
        <p14:creationId xmlns:p14="http://schemas.microsoft.com/office/powerpoint/2010/main" val="1454208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4868F-A194-644A-AE5A-4EAE302AE3A4}" type="slidenum">
              <a:rPr lang="en-US" smtClean="0"/>
              <a:t>6</a:t>
            </a:fld>
            <a:endParaRPr lang="en-US" dirty="0" smtClean="0"/>
          </a:p>
        </p:txBody>
      </p:sp>
    </p:spTree>
    <p:extLst>
      <p:ext uri="{BB962C8B-B14F-4D97-AF65-F5344CB8AC3E}">
        <p14:creationId xmlns:p14="http://schemas.microsoft.com/office/powerpoint/2010/main" val="23997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dirty="0" smtClean="0">
                <a:latin typeface="Segoe UI" panose="020B0502040204020203" pitchFamily="34" charset="0"/>
                <a:cs typeface="Segoe UI" panose="020B0502040204020203" pitchFamily="34" charset="0"/>
              </a:rPr>
              <a:t>Droit de l’UE évolue en permanence =&gt; les accords d’accès au marché CH-UE doivent être actualisés régulièrement.</a:t>
            </a:r>
          </a:p>
          <a:p>
            <a:pPr marL="171450" indent="-171450">
              <a:buFont typeface="Arial" panose="020B0604020202020204" pitchFamily="34" charset="0"/>
              <a:buChar char="•"/>
            </a:pPr>
            <a:r>
              <a:rPr lang="fr-FR" dirty="0" smtClean="0">
                <a:latin typeface="Segoe UI" panose="020B0502040204020203" pitchFamily="34" charset="0"/>
                <a:cs typeface="Segoe UI" panose="020B0502040204020203" pitchFamily="34" charset="0"/>
              </a:rPr>
              <a:t>Noyau dur de l’accord institutionnel = les mécanismes institutionnels</a:t>
            </a:r>
            <a:r>
              <a:rPr lang="fr-FR" baseline="0" dirty="0" smtClean="0">
                <a:latin typeface="Segoe UI" panose="020B0502040204020203" pitchFamily="34" charset="0"/>
                <a:cs typeface="Segoe UI" panose="020B0502040204020203" pitchFamily="34" charset="0"/>
              </a:rPr>
              <a:t> =&gt; actualisation dynamique + application uniforme du droit dans le marché commun Suisse-UE</a:t>
            </a:r>
            <a:r>
              <a:rPr lang="fr-FR" dirty="0" smtClean="0">
                <a:latin typeface="Segoe UI" panose="020B0502040204020203" pitchFamily="34" charset="0"/>
                <a:cs typeface="Segoe UI" panose="020B0502040204020203" pitchFamily="34" charset="0"/>
              </a:rPr>
              <a:t>.</a:t>
            </a:r>
          </a:p>
          <a:p>
            <a:pPr marL="171450" indent="-171450">
              <a:buFont typeface="Arial" panose="020B0604020202020204" pitchFamily="34" charset="0"/>
              <a:buChar char="•"/>
            </a:pPr>
            <a:r>
              <a:rPr lang="fr-FR" dirty="0" smtClean="0">
                <a:latin typeface="Segoe UI" panose="020B0502040204020203" pitchFamily="34" charset="0"/>
                <a:cs typeface="Segoe UI" panose="020B0502040204020203" pitchFamily="34" charset="0"/>
              </a:rPr>
              <a:t>Mise en place d’un</a:t>
            </a:r>
            <a:r>
              <a:rPr lang="fr-FR" baseline="0" dirty="0" smtClean="0">
                <a:latin typeface="Segoe UI" panose="020B0502040204020203" pitchFamily="34" charset="0"/>
                <a:cs typeface="Segoe UI" panose="020B0502040204020203" pitchFamily="34" charset="0"/>
              </a:rPr>
              <a:t> mécanisme de règlement des différends</a:t>
            </a:r>
          </a:p>
          <a:p>
            <a:pPr marL="0" indent="0">
              <a:buFont typeface="Arial" panose="020B0604020202020204" pitchFamily="34" charset="0"/>
              <a:buNone/>
            </a:pPr>
            <a:r>
              <a:rPr lang="fr-FR" baseline="0" dirty="0" smtClean="0">
                <a:latin typeface="Segoe UI" panose="020B0502040204020203" pitchFamily="34" charset="0"/>
                <a:cs typeface="Segoe UI" panose="020B0502040204020203" pitchFamily="34" charset="0"/>
              </a:rPr>
              <a:t>Buts:</a:t>
            </a:r>
            <a:endParaRPr lang="fr-FR" dirty="0" smtClean="0">
              <a:latin typeface="Segoe UI" panose="020B0502040204020203" pitchFamily="34" charset="0"/>
              <a:cs typeface="Segoe UI" panose="020B0502040204020203" pitchFamily="34" charset="0"/>
            </a:endParaRPr>
          </a:p>
          <a:p>
            <a:pPr marL="342900" indent="-342900">
              <a:buFont typeface="Segoe UI" panose="020B0502040204020203" pitchFamily="34" charset="0"/>
              <a:buChar char="→"/>
            </a:pPr>
            <a:r>
              <a:rPr lang="fr-FR" dirty="0" smtClean="0">
                <a:latin typeface="Segoe UI" panose="020B0502040204020203" pitchFamily="34" charset="0"/>
                <a:cs typeface="Segoe UI" panose="020B0502040204020203" pitchFamily="34" charset="0"/>
              </a:rPr>
              <a:t>Sécurité juridique et prévisibilité pour les entreprises et les citoyens suisses</a:t>
            </a:r>
          </a:p>
          <a:p>
            <a:pPr marL="342900" indent="-342900">
              <a:buFont typeface="Segoe UI" panose="020B0502040204020203" pitchFamily="34" charset="0"/>
              <a:buChar char="→"/>
            </a:pPr>
            <a:r>
              <a:rPr lang="fr-FR" dirty="0" smtClean="0">
                <a:latin typeface="Segoe UI" panose="020B0502040204020203" pitchFamily="34" charset="0"/>
                <a:cs typeface="Segoe UI" panose="020B0502040204020203" pitchFamily="34" charset="0"/>
              </a:rPr>
              <a:t>Protection contre les discriminations par rapport à la concurrence européenne</a:t>
            </a:r>
          </a:p>
          <a:p>
            <a:pPr marL="342900" indent="-342900">
              <a:buFont typeface="Segoe UI" panose="020B0502040204020203" pitchFamily="34" charset="0"/>
              <a:buChar char="→"/>
            </a:pPr>
            <a:r>
              <a:rPr lang="fr-FR" dirty="0" smtClean="0">
                <a:latin typeface="Segoe UI" panose="020B0502040204020203" pitchFamily="34" charset="0"/>
                <a:cs typeface="Segoe UI" panose="020B0502040204020203" pitchFamily="34" charset="0"/>
              </a:rPr>
              <a:t>Élargissement de l’accès au marché intérieur de l’UE par le biais de nouveaux accords d’accès au marché, pour autant qu’ils soient dans l’intérêt de la Suisse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254868F-A194-644A-AE5A-4EAE302AE3A4}" type="slidenum">
              <a:rPr lang="en-US" smtClean="0"/>
              <a:t>7</a:t>
            </a:fld>
            <a:endParaRPr lang="en-US" dirty="0" smtClean="0"/>
          </a:p>
        </p:txBody>
      </p:sp>
    </p:spTree>
    <p:extLst>
      <p:ext uri="{BB962C8B-B14F-4D97-AF65-F5344CB8AC3E}">
        <p14:creationId xmlns:p14="http://schemas.microsoft.com/office/powerpoint/2010/main" val="1968152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fr-FR" sz="1100" dirty="0" smtClean="0">
                <a:latin typeface="Segoe UI" panose="020B0502040204020203" pitchFamily="34" charset="0"/>
                <a:cs typeface="Segoe UI" panose="020B0502040204020203" pitchFamily="34" charset="0"/>
              </a:rPr>
              <a:t>L’accord institutionnel prévoit des droits de participation à l’élaboration du droit de l’UE pertinent =</a:t>
            </a:r>
            <a:r>
              <a:rPr lang="fr-FR" sz="1100" i="1" dirty="0" smtClean="0">
                <a:latin typeface="Segoe UI" panose="020B0502040204020203" pitchFamily="34" charset="0"/>
                <a:cs typeface="Segoe UI" panose="020B0502040204020203" pitchFamily="34" charset="0"/>
              </a:rPr>
              <a:t> decision shaping</a:t>
            </a:r>
          </a:p>
          <a:p>
            <a:pPr marL="285750" indent="-285750">
              <a:buFont typeface="Arial" panose="020B0604020202020204" pitchFamily="34" charset="0"/>
              <a:buChar char="•"/>
            </a:pPr>
            <a:r>
              <a:rPr lang="fr-FR" sz="1100" dirty="0" smtClean="0">
                <a:latin typeface="Segoe UI" panose="020B0502040204020203" pitchFamily="34" charset="0"/>
                <a:cs typeface="Segoe UI" panose="020B0502040204020203" pitchFamily="34" charset="0"/>
              </a:rPr>
              <a:t>Modification d’un accord par décision consensuelle du comité mixte = pas d’automatisme</a:t>
            </a:r>
          </a:p>
          <a:p>
            <a:pPr marL="285750" indent="-285750">
              <a:buFont typeface="Arial" panose="020B0604020202020204" pitchFamily="34" charset="0"/>
              <a:buChar char="•"/>
            </a:pPr>
            <a:r>
              <a:rPr lang="fr-FR" sz="1100" dirty="0" smtClean="0">
                <a:latin typeface="Segoe UI" panose="020B0502040204020203" pitchFamily="34" charset="0"/>
                <a:cs typeface="Segoe UI" panose="020B0502040204020203" pitchFamily="34" charset="0"/>
                <a:sym typeface="Wingdings" panose="05000000000000000000" pitchFamily="2" charset="2"/>
              </a:rPr>
              <a:t>Délai de reprise = 2 à 3 ans   permet d’appliquer les procédures d’approbation prévues par la Constitution, ce qui inclut la possibilité d’un référendum. </a:t>
            </a:r>
          </a:p>
          <a:p>
            <a:pPr marL="285750" indent="-285750">
              <a:buFont typeface="Arial" panose="020B0604020202020204" pitchFamily="34" charset="0"/>
              <a:buChar char="•"/>
            </a:pPr>
            <a:r>
              <a:rPr lang="fr-FR" sz="1100" dirty="0" smtClean="0">
                <a:latin typeface="Segoe UI" panose="020B0502040204020203" pitchFamily="34" charset="0"/>
                <a:cs typeface="Segoe UI" panose="020B0502040204020203" pitchFamily="34" charset="0"/>
                <a:sym typeface="Wingdings" panose="05000000000000000000" pitchFamily="2" charset="2"/>
              </a:rPr>
              <a:t>Possibilité de ne pas reprendre un développement du droit de l’UE  procédure de règlement des différends  mesures de compensation éventuelles.</a:t>
            </a:r>
          </a:p>
          <a:p>
            <a:pPr marL="285750" indent="-285750">
              <a:buFont typeface="Arial" panose="020B0604020202020204" pitchFamily="34" charset="0"/>
              <a:buChar char="•"/>
            </a:pPr>
            <a:r>
              <a:rPr lang="fr-FR" sz="1100" dirty="0" smtClean="0">
                <a:latin typeface="Segoe UI" panose="020B0502040204020203" pitchFamily="34" charset="0"/>
                <a:cs typeface="Segoe UI" panose="020B0502040204020203" pitchFamily="34" charset="0"/>
              </a:rPr>
              <a:t>Les mesures de compensation doivent être proportionnelles. La</a:t>
            </a:r>
            <a:r>
              <a:rPr lang="fr-FR" sz="1100" baseline="0" dirty="0" smtClean="0">
                <a:latin typeface="Segoe UI" panose="020B0502040204020203" pitchFamily="34" charset="0"/>
                <a:cs typeface="Segoe UI" panose="020B0502040204020203" pitchFamily="34" charset="0"/>
              </a:rPr>
              <a:t> </a:t>
            </a:r>
            <a:r>
              <a:rPr lang="fr-FR" sz="1100" dirty="0" smtClean="0">
                <a:latin typeface="Segoe UI" panose="020B0502040204020203" pitchFamily="34" charset="0"/>
                <a:cs typeface="Segoe UI" panose="020B0502040204020203" pitchFamily="34" charset="0"/>
              </a:rPr>
              <a:t>proportionnalité de ces mesures peut être examinée par le tribunal arbitral.</a:t>
            </a:r>
          </a:p>
          <a:p>
            <a:pPr marL="285750" indent="-285750">
              <a:buFont typeface="Arial" panose="020B0604020202020204" pitchFamily="34" charset="0"/>
              <a:buChar char="•"/>
            </a:pPr>
            <a:r>
              <a:rPr lang="fr-FR" sz="1100" dirty="0" smtClean="0">
                <a:latin typeface="Segoe UI" panose="020B0502040204020203" pitchFamily="34" charset="0"/>
                <a:cs typeface="Segoe UI" panose="020B0502040204020203" pitchFamily="34" charset="0"/>
              </a:rPr>
              <a:t>Exceptions garanties concernant les transports terrestres, l’agriculture, la coordination des systèmes de sécurité sociale et la protection salariale.  </a:t>
            </a:r>
          </a:p>
          <a:p>
            <a:pPr marL="285750" indent="-285750">
              <a:buFont typeface="Arial" panose="020B0604020202020204" pitchFamily="34" charset="0"/>
              <a:buChar char="•"/>
            </a:pPr>
            <a:r>
              <a:rPr lang="fr-FR" sz="1100" dirty="0" smtClean="0">
                <a:latin typeface="Segoe UI" panose="020B0502040204020203" pitchFamily="34" charset="0"/>
                <a:cs typeface="Segoe UI" panose="020B0502040204020203" pitchFamily="34" charset="0"/>
              </a:rPr>
              <a:t>Champ d’application de l’accord institutionnel limité aux accords d’accès au marché existants et futurs.</a:t>
            </a:r>
          </a:p>
          <a:p>
            <a:endParaRPr lang="de-CH" sz="1050" dirty="0" smtClean="0">
              <a:latin typeface="Segoe UI" panose="020B0502040204020203" pitchFamily="34" charset="0"/>
              <a:cs typeface="Segoe UI" panose="020B0502040204020203" pitchFamily="34" charset="0"/>
            </a:endParaRPr>
          </a:p>
          <a:p>
            <a:endParaRPr lang="de-CH" sz="1100" dirty="0" smtClean="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5254868F-A194-644A-AE5A-4EAE302AE3A4}" type="slidenum">
              <a:rPr lang="en-US" smtClean="0"/>
              <a:t>8</a:t>
            </a:fld>
            <a:endParaRPr lang="en-US" dirty="0" smtClean="0"/>
          </a:p>
        </p:txBody>
      </p:sp>
    </p:spTree>
    <p:extLst>
      <p:ext uri="{BB962C8B-B14F-4D97-AF65-F5344CB8AC3E}">
        <p14:creationId xmlns:p14="http://schemas.microsoft.com/office/powerpoint/2010/main" val="2524891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fr-FR" sz="1200" dirty="0" smtClean="0">
                <a:latin typeface="Segoe UI" panose="020B0502040204020203" pitchFamily="34" charset="0"/>
                <a:cs typeface="Segoe UI" panose="020B0502040204020203" pitchFamily="34" charset="0"/>
              </a:rPr>
              <a:t>Accords d’accès au marché existants et futurs</a:t>
            </a:r>
            <a:r>
              <a:rPr lang="fr-FR" sz="1200" baseline="0" dirty="0" smtClean="0">
                <a:latin typeface="Segoe UI" panose="020B0502040204020203" pitchFamily="34" charset="0"/>
                <a:cs typeface="Segoe UI" panose="020B0502040204020203" pitchFamily="34" charset="0"/>
              </a:rPr>
              <a:t> </a:t>
            </a:r>
            <a:endParaRPr lang="fr-FR" sz="1200" dirty="0" smtClean="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fr-FR" sz="1200" dirty="0" smtClean="0">
                <a:latin typeface="Segoe UI" panose="020B0502040204020203" pitchFamily="34" charset="0"/>
                <a:cs typeface="Segoe UI" panose="020B0502040204020203" pitchFamily="34" charset="0"/>
              </a:rPr>
              <a:t>Ne sont pas soumis à l’accord institutionnel: l’accord de libre-échange (1972) et l’accord sur les marchés publics (1999).</a:t>
            </a:r>
          </a:p>
          <a:p>
            <a:pPr marL="285750" indent="-285750">
              <a:buFont typeface="Arial" panose="020B0604020202020204" pitchFamily="34" charset="0"/>
              <a:buChar char="•"/>
            </a:pPr>
            <a:r>
              <a:rPr lang="fr-FR" sz="1200" dirty="0" smtClean="0">
                <a:latin typeface="Segoe UI" panose="020B0502040204020203" pitchFamily="34" charset="0"/>
                <a:cs typeface="Segoe UI" panose="020B0502040204020203" pitchFamily="34" charset="0"/>
                <a:sym typeface="Wingdings" panose="05000000000000000000" pitchFamily="2" charset="2"/>
              </a:rPr>
              <a:t>Les deux parties sont toutefois prêtes à entamer des négociations sur une modernisation.</a:t>
            </a:r>
            <a:br>
              <a:rPr lang="fr-FR" sz="1200" dirty="0" smtClean="0">
                <a:latin typeface="Segoe UI" panose="020B0502040204020203" pitchFamily="34" charset="0"/>
                <a:cs typeface="Segoe UI" panose="020B0502040204020203" pitchFamily="34" charset="0"/>
                <a:sym typeface="Wingdings" panose="05000000000000000000" pitchFamily="2" charset="2"/>
              </a:rPr>
            </a:br>
            <a:r>
              <a:rPr lang="fr-FR" sz="1200" dirty="0" smtClean="0">
                <a:latin typeface="Segoe UI" panose="020B0502040204020203" pitchFamily="34" charset="0"/>
                <a:cs typeface="Segoe UI" panose="020B0502040204020203" pitchFamily="34" charset="0"/>
                <a:sym typeface="Wingdings" panose="05000000000000000000" pitchFamily="2" charset="2"/>
              </a:rPr>
              <a:t> Déclaration politique = juridiquement non contraignante, laisse le résultat des négociations ouvert et ne préjuge pas d’une future soumission à l’accord institutionnel.</a:t>
            </a:r>
          </a:p>
          <a:p>
            <a:endParaRPr lang="en-US" dirty="0"/>
          </a:p>
        </p:txBody>
      </p:sp>
      <p:sp>
        <p:nvSpPr>
          <p:cNvPr id="4" name="Slide Number Placeholder 3"/>
          <p:cNvSpPr>
            <a:spLocks noGrp="1"/>
          </p:cNvSpPr>
          <p:nvPr>
            <p:ph type="sldNum" sz="quarter" idx="10"/>
          </p:nvPr>
        </p:nvSpPr>
        <p:spPr/>
        <p:txBody>
          <a:bodyPr/>
          <a:lstStyle/>
          <a:p>
            <a:fld id="{5254868F-A194-644A-AE5A-4EAE302AE3A4}" type="slidenum">
              <a:rPr lang="en-US" smtClean="0"/>
              <a:t>9</a:t>
            </a:fld>
            <a:endParaRPr lang="en-US" dirty="0" smtClean="0"/>
          </a:p>
        </p:txBody>
      </p:sp>
    </p:spTree>
    <p:extLst>
      <p:ext uri="{BB962C8B-B14F-4D97-AF65-F5344CB8AC3E}">
        <p14:creationId xmlns:p14="http://schemas.microsoft.com/office/powerpoint/2010/main" val="3736116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8" name="Espace réservé du numéro de diapositive 5"/>
          <p:cNvSpPr>
            <a:spLocks noGrp="1"/>
          </p:cNvSpPr>
          <p:nvPr>
            <p:ph type="sldNum" sz="quarter" idx="12"/>
          </p:nvPr>
        </p:nvSpPr>
        <p:spPr>
          <a:xfrm>
            <a:off x="6955533" y="4847730"/>
            <a:ext cx="2133600" cy="273844"/>
          </a:xfrm>
          <a:prstGeom prst="rect">
            <a:avLst/>
          </a:prstGeom>
        </p:spPr>
        <p:txBody>
          <a:bodyPr/>
          <a:lstStyle>
            <a:lvl1pPr algn="r">
              <a:defRPr sz="1000">
                <a:latin typeface="Segoe UI" panose="020B0502040204020203" pitchFamily="34" charset="0"/>
                <a:cs typeface="Segoe UI" panose="020B0502040204020203" pitchFamily="34" charset="0"/>
              </a:defRPr>
            </a:lvl1pPr>
          </a:lstStyle>
          <a:p>
            <a:fld id="{C9C067EA-A877-374C-8F55-4EF7BC758C40}" type="slidenum">
              <a:rPr lang="fr-FR" smtClean="0"/>
              <a:pPr/>
              <a:t>‹#›</a:t>
            </a:fld>
            <a:endParaRPr lang="fr-FR" dirty="0"/>
          </a:p>
        </p:txBody>
      </p:sp>
    </p:spTree>
    <p:extLst>
      <p:ext uri="{BB962C8B-B14F-4D97-AF65-F5344CB8AC3E}">
        <p14:creationId xmlns:p14="http://schemas.microsoft.com/office/powerpoint/2010/main" val="907253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a:xfrm>
            <a:off x="6955533" y="4847730"/>
            <a:ext cx="2133600" cy="273844"/>
          </a:xfrm>
          <a:prstGeom prst="rect">
            <a:avLst/>
          </a:prstGeom>
        </p:spPr>
        <p:txBody>
          <a:bodyPr/>
          <a:lstStyle>
            <a:lvl1pPr algn="r">
              <a:defRPr sz="1000">
                <a:latin typeface="Segoe UI" panose="020B0502040204020203" pitchFamily="34" charset="0"/>
                <a:cs typeface="Segoe UI" panose="020B0502040204020203" pitchFamily="34" charset="0"/>
              </a:defRPr>
            </a:lvl1pPr>
          </a:lstStyle>
          <a:p>
            <a:fld id="{C9C067EA-A877-374C-8F55-4EF7BC758C40}" type="slidenum">
              <a:rPr lang="fr-FR" smtClean="0"/>
              <a:pPr/>
              <a:t>‹#›</a:t>
            </a:fld>
            <a:endParaRPr lang="fr-FR" dirty="0"/>
          </a:p>
        </p:txBody>
      </p:sp>
      <p:cxnSp>
        <p:nvCxnSpPr>
          <p:cNvPr id="4" name="Connecteur droit 7">
            <a:extLst>
              <a:ext uri="{FF2B5EF4-FFF2-40B4-BE49-F238E27FC236}">
                <a16:creationId xmlns:a16="http://schemas.microsoft.com/office/drawing/2014/main" id="{DAF7F16C-08C3-4E44-BB1A-0501C4FF449B}"/>
              </a:ext>
            </a:extLst>
          </p:cNvPr>
          <p:cNvCxnSpPr>
            <a:cxnSpLocks/>
          </p:cNvCxnSpPr>
          <p:nvPr userDrawn="1"/>
        </p:nvCxnSpPr>
        <p:spPr>
          <a:xfrm>
            <a:off x="2125014" y="928465"/>
            <a:ext cx="6708504" cy="0"/>
          </a:xfrm>
          <a:prstGeom prst="line">
            <a:avLst/>
          </a:prstGeom>
          <a:ln w="12700" cap="sq"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02881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9171" y="202863"/>
            <a:ext cx="1587402" cy="387706"/>
          </a:xfrm>
          <a:prstGeom prst="rect">
            <a:avLst/>
          </a:prstGeom>
        </p:spPr>
      </p:pic>
    </p:spTree>
    <p:extLst>
      <p:ext uri="{BB962C8B-B14F-4D97-AF65-F5344CB8AC3E}">
        <p14:creationId xmlns:p14="http://schemas.microsoft.com/office/powerpoint/2010/main" val="2257357902"/>
      </p:ext>
    </p:extLst>
  </p:cSld>
  <p:clrMap bg1="lt1" tx1="dk1" bg2="lt2" tx2="dk2" accent1="accent1" accent2="accent2" accent3="accent3" accent4="accent4" accent5="accent5" accent6="accent6" hlink="hlink" folHlink="folHlink"/>
  <p:sldLayoutIdLst>
    <p:sldLayoutId id="2147483652" r:id="rId1"/>
    <p:sldLayoutId id="2147483663" r:id="rId2"/>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emf"/><Relationship Id="rId7" Type="http://schemas.openxmlformats.org/officeDocument/2006/relationships/diagramColors" Target="../diagrams/colors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4"/>
          <p:cNvSpPr>
            <a:spLocks noGrp="1"/>
          </p:cNvSpPr>
          <p:nvPr>
            <p:ph sz="half" idx="4294967295"/>
          </p:nvPr>
        </p:nvSpPr>
        <p:spPr>
          <a:xfrm>
            <a:off x="3756660" y="1536678"/>
            <a:ext cx="5402580" cy="3221566"/>
          </a:xfrm>
          <a:prstGeom prst="rect">
            <a:avLst/>
          </a:prstGeom>
        </p:spPr>
        <p:txBody>
          <a:bodyPr lIns="0" tIns="0" rIns="0" bIns="0"/>
          <a:lstStyle/>
          <a:p>
            <a:pPr marL="0" indent="0">
              <a:buNone/>
            </a:pPr>
            <a:r>
              <a:rPr lang="fr-FR" sz="3600" b="1" dirty="0">
                <a:latin typeface="Segoe UI" panose="020B0502040204020203" pitchFamily="34" charset="0"/>
              </a:rPr>
              <a:t>L’accord </a:t>
            </a:r>
            <a:br>
              <a:rPr lang="fr-FR" sz="3600" b="1" dirty="0">
                <a:latin typeface="Segoe UI" panose="020B0502040204020203" pitchFamily="34" charset="0"/>
              </a:rPr>
            </a:br>
            <a:r>
              <a:rPr lang="fr-FR" sz="3600" b="1" dirty="0">
                <a:latin typeface="Segoe UI" panose="020B0502040204020203" pitchFamily="34" charset="0"/>
              </a:rPr>
              <a:t>institutionnel</a:t>
            </a:r>
            <a:br>
              <a:rPr lang="fr-FR" sz="3600" b="1" dirty="0">
                <a:latin typeface="Segoe UI" panose="020B0502040204020203" pitchFamily="34" charset="0"/>
              </a:rPr>
            </a:br>
            <a:r>
              <a:rPr lang="fr-FR" sz="3600" b="1" dirty="0">
                <a:latin typeface="Segoe UI" panose="020B0502040204020203" pitchFamily="34" charset="0"/>
              </a:rPr>
              <a:t>Suisse – UE</a:t>
            </a:r>
          </a:p>
          <a:p>
            <a:pPr marL="0" indent="0">
              <a:buNone/>
            </a:pPr>
            <a:r>
              <a:rPr lang="fr-FR" sz="3600" dirty="0">
                <a:latin typeface="Segoe UI" panose="020B0502040204020203" pitchFamily="34" charset="0"/>
                <a:cs typeface="Segoe UI" panose="020B0502040204020203" pitchFamily="34" charset="0"/>
              </a:rPr>
              <a:t>Consultations </a:t>
            </a:r>
          </a:p>
        </p:txBody>
      </p:sp>
    </p:spTree>
    <p:extLst>
      <p:ext uri="{BB962C8B-B14F-4D97-AF65-F5344CB8AC3E}">
        <p14:creationId xmlns:p14="http://schemas.microsoft.com/office/powerpoint/2010/main" val="713231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bwMode="auto">
          <a:xfrm>
            <a:off x="3366192" y="1697672"/>
            <a:ext cx="2453838" cy="2442830"/>
          </a:xfrm>
          <a:prstGeom prst="ellipse">
            <a:avLst/>
          </a:prstGeom>
          <a:noFill/>
          <a:ln w="57150" cap="flat" cmpd="sng" algn="ctr">
            <a:solidFill>
              <a:schemeClr val="tx1">
                <a:lumMod val="50000"/>
                <a:lumOff val="5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55663"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Arial" charset="0"/>
            </a:endParaRPr>
          </a:p>
        </p:txBody>
      </p:sp>
      <p:sp>
        <p:nvSpPr>
          <p:cNvPr id="12" name="Rounded Rectangle 11"/>
          <p:cNvSpPr>
            <a:spLocks noChangeAspect="1"/>
          </p:cNvSpPr>
          <p:nvPr/>
        </p:nvSpPr>
        <p:spPr bwMode="auto">
          <a:xfrm>
            <a:off x="3551227" y="1253667"/>
            <a:ext cx="2083768" cy="615553"/>
          </a:xfrm>
          <a:prstGeom prst="roundRect">
            <a:avLst/>
          </a:prstGeom>
          <a:solidFill>
            <a:srgbClr val="BCBE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855663"/>
            <a:r>
              <a:rPr lang="fr-FR" sz="1600" b="1" dirty="0">
                <a:solidFill>
                  <a:schemeClr val="bg1"/>
                </a:solidFill>
                <a:latin typeface="Segoe UI" panose="020B0502040204020203" pitchFamily="34" charset="0"/>
                <a:cs typeface="Segoe UI" panose="020B0502040204020203" pitchFamily="34" charset="0"/>
              </a:rPr>
              <a:t>Développement du droit</a:t>
            </a:r>
          </a:p>
        </p:txBody>
      </p:sp>
      <p:sp>
        <p:nvSpPr>
          <p:cNvPr id="13" name="Rounded Rectangle 12"/>
          <p:cNvSpPr/>
          <p:nvPr/>
        </p:nvSpPr>
        <p:spPr bwMode="auto">
          <a:xfrm>
            <a:off x="3558847" y="4019403"/>
            <a:ext cx="2070538" cy="596288"/>
          </a:xfrm>
          <a:prstGeom prst="roundRect">
            <a:avLst/>
          </a:prstGeom>
          <a:solidFill>
            <a:srgbClr val="7DA3C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855663"/>
            <a:r>
              <a:rPr lang="fr-FR" sz="1600" b="1" dirty="0">
                <a:solidFill>
                  <a:schemeClr val="bg1"/>
                </a:solidFill>
                <a:latin typeface="Segoe UI" panose="020B0502040204020203" pitchFamily="34" charset="0"/>
                <a:cs typeface="Segoe UI" panose="020B0502040204020203" pitchFamily="34" charset="0"/>
              </a:rPr>
              <a:t>Surveillance</a:t>
            </a:r>
          </a:p>
        </p:txBody>
      </p:sp>
      <p:sp>
        <p:nvSpPr>
          <p:cNvPr id="15" name="Rounded Rectangle 14"/>
          <p:cNvSpPr>
            <a:spLocks noChangeAspect="1"/>
          </p:cNvSpPr>
          <p:nvPr/>
        </p:nvSpPr>
        <p:spPr bwMode="auto">
          <a:xfrm>
            <a:off x="5132977" y="2632304"/>
            <a:ext cx="2070538" cy="614672"/>
          </a:xfrm>
          <a:prstGeom prst="roundRect">
            <a:avLst/>
          </a:prstGeom>
          <a:solidFill>
            <a:srgbClr val="00AEE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855663"/>
            <a:r>
              <a:rPr lang="fr-FR" sz="1600" b="1" dirty="0">
                <a:solidFill>
                  <a:schemeClr val="bg1"/>
                </a:solidFill>
                <a:latin typeface="Segoe UI" panose="020B0502040204020203" pitchFamily="34" charset="0"/>
                <a:cs typeface="Segoe UI" panose="020B0502040204020203" pitchFamily="34" charset="0"/>
              </a:rPr>
              <a:t>Interprétation du droit</a:t>
            </a:r>
          </a:p>
        </p:txBody>
      </p:sp>
      <p:sp>
        <p:nvSpPr>
          <p:cNvPr id="16" name="Rounded Rectangle 15"/>
          <p:cNvSpPr>
            <a:spLocks noChangeAspect="1"/>
          </p:cNvSpPr>
          <p:nvPr/>
        </p:nvSpPr>
        <p:spPr bwMode="auto">
          <a:xfrm>
            <a:off x="2011438" y="2630798"/>
            <a:ext cx="2070538" cy="611645"/>
          </a:xfrm>
          <a:prstGeom prst="roundRect">
            <a:avLst/>
          </a:prstGeom>
          <a:solidFill>
            <a:srgbClr val="034EA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855663"/>
            <a:r>
              <a:rPr lang="fr-FR" sz="1600" b="1" dirty="0">
                <a:solidFill>
                  <a:schemeClr val="bg1"/>
                </a:solidFill>
                <a:latin typeface="Segoe UI" panose="020B0502040204020203" pitchFamily="34" charset="0"/>
                <a:cs typeface="Segoe UI" panose="020B0502040204020203" pitchFamily="34" charset="0"/>
              </a:rPr>
              <a:t>Règlement des différends</a:t>
            </a:r>
          </a:p>
        </p:txBody>
      </p:sp>
      <p:sp>
        <p:nvSpPr>
          <p:cNvPr id="10" name="Sous-titre 2">
            <a:extLst>
              <a:ext uri="{FF2B5EF4-FFF2-40B4-BE49-F238E27FC236}">
                <a16:creationId xmlns:a16="http://schemas.microsoft.com/office/drawing/2014/main" id="{815EB8CE-8BDF-4C42-82FB-A07EA7E7DCF2}"/>
              </a:ext>
            </a:extLst>
          </p:cNvPr>
          <p:cNvSpPr txBox="1">
            <a:spLocks/>
          </p:cNvSpPr>
          <p:nvPr/>
        </p:nvSpPr>
        <p:spPr>
          <a:xfrm>
            <a:off x="376384" y="975423"/>
            <a:ext cx="8028707" cy="382024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Font typeface="+mj-lt"/>
              <a:buAutoNum type="arabicPeriod"/>
            </a:pPr>
            <a:endParaRPr lang="de-CH" sz="1800" dirty="0">
              <a:latin typeface="Segoe UI" panose="020B0502040204020203" pitchFamily="34" charset="0"/>
              <a:cs typeface="Segoe UI" panose="020B0502040204020203" pitchFamily="34" charset="0"/>
            </a:endParaRPr>
          </a:p>
        </p:txBody>
      </p:sp>
      <p:sp>
        <p:nvSpPr>
          <p:cNvPr id="8" name="Sous-titre 2">
            <a:extLst>
              <a:ext uri="{FF2B5EF4-FFF2-40B4-BE49-F238E27FC236}">
                <a16:creationId xmlns:a16="http://schemas.microsoft.com/office/drawing/2014/main" id="{3D8E2213-841A-9D4C-8F60-487A7570D614}"/>
              </a:ext>
            </a:extLst>
          </p:cNvPr>
          <p:cNvSpPr txBox="1">
            <a:spLocks/>
          </p:cNvSpPr>
          <p:nvPr/>
        </p:nvSpPr>
        <p:spPr>
          <a:xfrm>
            <a:off x="2112277" y="160440"/>
            <a:ext cx="6648281" cy="721068"/>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fr-FR" sz="2400" b="1" dirty="0">
                <a:latin typeface="Segoe UI" panose="020B0502040204020203" pitchFamily="34" charset="0"/>
              </a:rPr>
              <a:t>RÉSULTAT DES NÉGOCIATIONS:</a:t>
            </a:r>
          </a:p>
          <a:p>
            <a:pPr marL="0" indent="0">
              <a:spcBef>
                <a:spcPts val="0"/>
              </a:spcBef>
              <a:buNone/>
            </a:pPr>
            <a:r>
              <a:rPr lang="fr-FR" sz="2400" dirty="0">
                <a:latin typeface="Segoe UI" panose="020B0502040204020203" pitchFamily="34" charset="0"/>
              </a:rPr>
              <a:t>MÉCANISMES INSTITUTIONNELS</a:t>
            </a:r>
          </a:p>
        </p:txBody>
      </p:sp>
      <p:pic>
        <p:nvPicPr>
          <p:cNvPr id="2" name="Picture 1" hidden="1"/>
          <p:cNvPicPr>
            <a:picLocks noChangeAspect="1"/>
          </p:cNvPicPr>
          <p:nvPr/>
        </p:nvPicPr>
        <p:blipFill>
          <a:blip r:embed="rId3"/>
          <a:stretch>
            <a:fillRect/>
          </a:stretch>
        </p:blipFill>
        <p:spPr>
          <a:xfrm>
            <a:off x="979200" y="1659757"/>
            <a:ext cx="2125761" cy="2411311"/>
          </a:xfrm>
          <a:prstGeom prst="rect">
            <a:avLst/>
          </a:prstGeom>
        </p:spPr>
      </p:pic>
      <p:cxnSp>
        <p:nvCxnSpPr>
          <p:cNvPr id="14" name="Connecteur droit 7">
            <a:extLst>
              <a:ext uri="{FF2B5EF4-FFF2-40B4-BE49-F238E27FC236}">
                <a16:creationId xmlns:a16="http://schemas.microsoft.com/office/drawing/2014/main" id="{DAF7F16C-08C3-4E44-BB1A-0501C4FF449B}"/>
              </a:ext>
            </a:extLst>
          </p:cNvPr>
          <p:cNvCxnSpPr>
            <a:cxnSpLocks/>
          </p:cNvCxnSpPr>
          <p:nvPr/>
        </p:nvCxnSpPr>
        <p:spPr>
          <a:xfrm>
            <a:off x="2411413" y="928465"/>
            <a:ext cx="6422105" cy="0"/>
          </a:xfrm>
          <a:prstGeom prst="line">
            <a:avLst/>
          </a:prstGeom>
          <a:ln w="12700" cap="sq"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a:xfrm>
            <a:off x="6553200" y="4767263"/>
            <a:ext cx="2133600" cy="273844"/>
          </a:xfrm>
        </p:spPr>
        <p:txBody>
          <a:bodyPr/>
          <a:lstStyle/>
          <a:p>
            <a:r>
              <a:rPr lang="fr-FR" dirty="0" smtClean="0">
                <a:solidFill>
                  <a:prstClr val="black">
                    <a:tint val="75000"/>
                  </a:prstClr>
                </a:solidFill>
              </a:rPr>
              <a:t>10</a:t>
            </a:r>
            <a:endParaRPr lang="fr-FR" dirty="0">
              <a:solidFill>
                <a:prstClr val="black">
                  <a:tint val="75000"/>
                </a:prstClr>
              </a:solidFill>
            </a:endParaRPr>
          </a:p>
        </p:txBody>
      </p:sp>
    </p:spTree>
    <p:extLst>
      <p:ext uri="{BB962C8B-B14F-4D97-AF65-F5344CB8AC3E}">
        <p14:creationId xmlns:p14="http://schemas.microsoft.com/office/powerpoint/2010/main" val="3359186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ous-titre 2">
            <a:extLst>
              <a:ext uri="{FF2B5EF4-FFF2-40B4-BE49-F238E27FC236}">
                <a16:creationId xmlns:a16="http://schemas.microsoft.com/office/drawing/2014/main" id="{815EB8CE-8BDF-4C42-82FB-A07EA7E7DCF2}"/>
              </a:ext>
            </a:extLst>
          </p:cNvPr>
          <p:cNvSpPr txBox="1">
            <a:spLocks/>
          </p:cNvSpPr>
          <p:nvPr/>
        </p:nvSpPr>
        <p:spPr>
          <a:xfrm>
            <a:off x="376384" y="975423"/>
            <a:ext cx="8028707" cy="382024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Font typeface="+mj-lt"/>
              <a:buAutoNum type="arabicPeriod"/>
            </a:pPr>
            <a:endParaRPr lang="de-CH" sz="1800" dirty="0">
              <a:latin typeface="Segoe UI" panose="020B0502040204020203" pitchFamily="34" charset="0"/>
              <a:cs typeface="Segoe UI" panose="020B0502040204020203" pitchFamily="34" charset="0"/>
            </a:endParaRPr>
          </a:p>
        </p:txBody>
      </p:sp>
      <p:sp>
        <p:nvSpPr>
          <p:cNvPr id="8" name="Sous-titre 2">
            <a:extLst>
              <a:ext uri="{FF2B5EF4-FFF2-40B4-BE49-F238E27FC236}">
                <a16:creationId xmlns:a16="http://schemas.microsoft.com/office/drawing/2014/main" id="{3D8E2213-841A-9D4C-8F60-487A7570D614}"/>
              </a:ext>
            </a:extLst>
          </p:cNvPr>
          <p:cNvSpPr txBox="1">
            <a:spLocks/>
          </p:cNvSpPr>
          <p:nvPr/>
        </p:nvSpPr>
        <p:spPr>
          <a:xfrm>
            <a:off x="2118505" y="160440"/>
            <a:ext cx="6715013" cy="721068"/>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fr-FR" sz="2400" b="1" dirty="0">
                <a:latin typeface="Segoe UI" panose="020B0502040204020203" pitchFamily="34" charset="0"/>
              </a:rPr>
              <a:t>RÉSULTAT DES NÉGOCIATIONS: </a:t>
            </a:r>
          </a:p>
          <a:p>
            <a:pPr marL="0" indent="0">
              <a:spcBef>
                <a:spcPts val="0"/>
              </a:spcBef>
              <a:buFont typeface="Arial"/>
              <a:buNone/>
            </a:pPr>
            <a:r>
              <a:rPr lang="fr-FR" sz="2400" dirty="0">
                <a:latin typeface="Segoe UI" panose="020B0502040204020203" pitchFamily="34" charset="0"/>
              </a:rPr>
              <a:t>EXCEPTIONS </a:t>
            </a:r>
            <a:r>
              <a:rPr lang="fr-FR" sz="2400" dirty="0" smtClean="0">
                <a:latin typeface="Segoe UI" panose="020B0502040204020203" pitchFamily="34" charset="0"/>
              </a:rPr>
              <a:t>AU DEVELOPPEMENT DU DROIT</a:t>
            </a:r>
            <a:endParaRPr lang="fr-FR" sz="2400" dirty="0">
              <a:latin typeface="Segoe UI" panose="020B0502040204020203" pitchFamily="34" charset="0"/>
            </a:endParaRPr>
          </a:p>
        </p:txBody>
      </p:sp>
      <p:pic>
        <p:nvPicPr>
          <p:cNvPr id="2" name="Picture 1" hidden="1"/>
          <p:cNvPicPr>
            <a:picLocks noChangeAspect="1"/>
          </p:cNvPicPr>
          <p:nvPr/>
        </p:nvPicPr>
        <p:blipFill>
          <a:blip r:embed="rId3"/>
          <a:stretch>
            <a:fillRect/>
          </a:stretch>
        </p:blipFill>
        <p:spPr>
          <a:xfrm>
            <a:off x="979200" y="1659757"/>
            <a:ext cx="2125761" cy="2411311"/>
          </a:xfrm>
          <a:prstGeom prst="rect">
            <a:avLst/>
          </a:prstGeom>
        </p:spPr>
      </p:pic>
      <p:cxnSp>
        <p:nvCxnSpPr>
          <p:cNvPr id="14" name="Connecteur droit 7">
            <a:extLst>
              <a:ext uri="{FF2B5EF4-FFF2-40B4-BE49-F238E27FC236}">
                <a16:creationId xmlns:a16="http://schemas.microsoft.com/office/drawing/2014/main" id="{DAF7F16C-08C3-4E44-BB1A-0501C4FF449B}"/>
              </a:ext>
            </a:extLst>
          </p:cNvPr>
          <p:cNvCxnSpPr>
            <a:cxnSpLocks/>
          </p:cNvCxnSpPr>
          <p:nvPr/>
        </p:nvCxnSpPr>
        <p:spPr>
          <a:xfrm>
            <a:off x="2411413" y="928465"/>
            <a:ext cx="6422105" cy="0"/>
          </a:xfrm>
          <a:prstGeom prst="line">
            <a:avLst/>
          </a:prstGeom>
          <a:ln w="12700" cap="sq"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a:xfrm>
            <a:off x="6553200" y="4767263"/>
            <a:ext cx="2133600" cy="273844"/>
          </a:xfrm>
        </p:spPr>
        <p:txBody>
          <a:bodyPr/>
          <a:lstStyle/>
          <a:p>
            <a:r>
              <a:rPr lang="fr-FR" dirty="0" smtClean="0">
                <a:solidFill>
                  <a:prstClr val="black">
                    <a:tint val="75000"/>
                  </a:prstClr>
                </a:solidFill>
              </a:rPr>
              <a:t>11</a:t>
            </a:r>
            <a:endParaRPr lang="fr-FR" dirty="0">
              <a:solidFill>
                <a:prstClr val="black">
                  <a:tint val="75000"/>
                </a:prstClr>
              </a:solidFill>
            </a:endParaRPr>
          </a:p>
        </p:txBody>
      </p:sp>
      <p:grpSp>
        <p:nvGrpSpPr>
          <p:cNvPr id="26" name="Group 25"/>
          <p:cNvGrpSpPr/>
          <p:nvPr/>
        </p:nvGrpSpPr>
        <p:grpSpPr>
          <a:xfrm>
            <a:off x="715345" y="1881360"/>
            <a:ext cx="1835004" cy="1790039"/>
            <a:chOff x="1076857" y="1665477"/>
            <a:chExt cx="1835004" cy="1790039"/>
          </a:xfrm>
        </p:grpSpPr>
        <p:sp>
          <p:nvSpPr>
            <p:cNvPr id="6" name="Rectangle 5"/>
            <p:cNvSpPr/>
            <p:nvPr/>
          </p:nvSpPr>
          <p:spPr>
            <a:xfrm>
              <a:off x="1076857" y="3147738"/>
              <a:ext cx="1835004" cy="307778"/>
            </a:xfrm>
            <a:prstGeom prst="rect">
              <a:avLst/>
            </a:prstGeom>
          </p:spPr>
          <p:txBody>
            <a:bodyPr wrap="square" lIns="0" tIns="0" rIns="0" bIns="0">
              <a:spAutoFit/>
            </a:bodyPr>
            <a:lstStyle/>
            <a:p>
              <a:pPr algn="ctr"/>
              <a:r>
                <a:rPr lang="fr-FR" sz="2000" dirty="0">
                  <a:latin typeface="Segoe UI" panose="020B0502040204020203" pitchFamily="34" charset="0"/>
                  <a:cs typeface="Segoe UI" panose="020B0502040204020203" pitchFamily="34" charset="0"/>
                </a:rPr>
                <a:t>transports terrestres</a:t>
              </a:r>
            </a:p>
          </p:txBody>
        </p:sp>
        <p:grpSp>
          <p:nvGrpSpPr>
            <p:cNvPr id="9" name="Group 8"/>
            <p:cNvGrpSpPr>
              <a:grpSpLocks noChangeAspect="1"/>
            </p:cNvGrpSpPr>
            <p:nvPr/>
          </p:nvGrpSpPr>
          <p:grpSpPr>
            <a:xfrm>
              <a:off x="1335070" y="1665477"/>
              <a:ext cx="1320361" cy="1320361"/>
              <a:chOff x="7443000" y="1474880"/>
              <a:chExt cx="895165" cy="895165"/>
            </a:xfrm>
          </p:grpSpPr>
          <p:sp>
            <p:nvSpPr>
              <p:cNvPr id="5" name="Oval 4"/>
              <p:cNvSpPr/>
              <p:nvPr/>
            </p:nvSpPr>
            <p:spPr>
              <a:xfrm>
                <a:off x="7443000" y="1474880"/>
                <a:ext cx="895165" cy="895165"/>
              </a:xfrm>
              <a:prstGeom prst="ellipse">
                <a:avLst/>
              </a:prstGeom>
              <a:ln w="984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CH" sz="1900" b="1" dirty="0">
                  <a:latin typeface="Segoe UI" panose="020B0502040204020203" pitchFamily="34" charset="0"/>
                  <a:cs typeface="Segoe UI" panose="020B0502040204020203" pitchFamily="34" charset="0"/>
                </a:endParaRPr>
              </a:p>
            </p:txBody>
          </p:sp>
          <p:sp>
            <p:nvSpPr>
              <p:cNvPr id="7" name="TextBox 6"/>
              <p:cNvSpPr txBox="1"/>
              <p:nvPr/>
            </p:nvSpPr>
            <p:spPr>
              <a:xfrm>
                <a:off x="7521731" y="1623712"/>
                <a:ext cx="737702" cy="542524"/>
              </a:xfrm>
              <a:prstGeom prst="rect">
                <a:avLst/>
              </a:prstGeom>
              <a:noFill/>
            </p:spPr>
            <p:txBody>
              <a:bodyPr wrap="square" rtlCol="0">
                <a:spAutoFit/>
              </a:bodyPr>
              <a:lstStyle/>
              <a:p>
                <a:pPr algn="ctr"/>
                <a:r>
                  <a:rPr lang="fr-FR" sz="4600" b="1" dirty="0">
                    <a:latin typeface="Segoe UI" panose="020B0502040204020203" pitchFamily="34" charset="0"/>
                    <a:cs typeface="Segoe UI" panose="020B0502040204020203" pitchFamily="34" charset="0"/>
                  </a:rPr>
                  <a:t>40t</a:t>
                </a:r>
              </a:p>
            </p:txBody>
          </p:sp>
        </p:grpSp>
      </p:grpSp>
      <p:grpSp>
        <p:nvGrpSpPr>
          <p:cNvPr id="27" name="Group 26"/>
          <p:cNvGrpSpPr/>
          <p:nvPr/>
        </p:nvGrpSpPr>
        <p:grpSpPr>
          <a:xfrm>
            <a:off x="3175567" y="1881360"/>
            <a:ext cx="2407790" cy="1790040"/>
            <a:chOff x="3537079" y="1665477"/>
            <a:chExt cx="2407790" cy="1790040"/>
          </a:xfrm>
        </p:grpSpPr>
        <p:grpSp>
          <p:nvGrpSpPr>
            <p:cNvPr id="13" name="Group 12"/>
            <p:cNvGrpSpPr>
              <a:grpSpLocks noChangeAspect="1"/>
            </p:cNvGrpSpPr>
            <p:nvPr/>
          </p:nvGrpSpPr>
          <p:grpSpPr>
            <a:xfrm>
              <a:off x="4068741" y="1665477"/>
              <a:ext cx="1320361" cy="1320361"/>
              <a:chOff x="7796463" y="2490447"/>
              <a:chExt cx="895165" cy="895165"/>
            </a:xfrm>
          </p:grpSpPr>
          <p:sp>
            <p:nvSpPr>
              <p:cNvPr id="11" name="Oval 10"/>
              <p:cNvSpPr/>
              <p:nvPr/>
            </p:nvSpPr>
            <p:spPr>
              <a:xfrm>
                <a:off x="7796463" y="2490447"/>
                <a:ext cx="895165" cy="895165"/>
              </a:xfrm>
              <a:prstGeom prst="ellipse">
                <a:avLst/>
              </a:prstGeom>
              <a:ln w="984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CH" sz="1900" b="1" dirty="0">
                  <a:latin typeface="Segoe UI" panose="020B0502040204020203" pitchFamily="34" charset="0"/>
                  <a:cs typeface="Segoe UI" panose="020B0502040204020203" pitchFamily="34" charset="0"/>
                </a:endParaRPr>
              </a:p>
            </p:txBody>
          </p:sp>
          <p:grpSp>
            <p:nvGrpSpPr>
              <p:cNvPr id="21" name="Group 20"/>
              <p:cNvGrpSpPr/>
              <p:nvPr/>
            </p:nvGrpSpPr>
            <p:grpSpPr>
              <a:xfrm>
                <a:off x="7962562" y="2754273"/>
                <a:ext cx="562966" cy="359375"/>
                <a:chOff x="7962562" y="2754273"/>
                <a:chExt cx="562966" cy="359375"/>
              </a:xfrm>
            </p:grpSpPr>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2562" y="2754273"/>
                  <a:ext cx="562966" cy="359375"/>
                </a:xfrm>
                <a:prstGeom prst="rect">
                  <a:avLst/>
                </a:prstGeom>
                <a:solidFill>
                  <a:schemeClr val="bg1"/>
                </a:solidFill>
                <a:ln>
                  <a:noFill/>
                </a:ln>
              </p:spPr>
            </p:pic>
            <p:sp>
              <p:nvSpPr>
                <p:cNvPr id="19" name="Rounded Rectangle 18"/>
                <p:cNvSpPr/>
                <p:nvPr/>
              </p:nvSpPr>
              <p:spPr>
                <a:xfrm>
                  <a:off x="8001358" y="2773711"/>
                  <a:ext cx="320073" cy="191583"/>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dirty="0"/>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3468" y="2773711"/>
                  <a:ext cx="317964" cy="211021"/>
                </a:xfrm>
                <a:prstGeom prst="rect">
                  <a:avLst/>
                </a:prstGeom>
                <a:ln>
                  <a:noFill/>
                </a:ln>
              </p:spPr>
            </p:pic>
          </p:grpSp>
        </p:grpSp>
        <p:sp>
          <p:nvSpPr>
            <p:cNvPr id="22" name="Rectangle 21"/>
            <p:cNvSpPr/>
            <p:nvPr/>
          </p:nvSpPr>
          <p:spPr>
            <a:xfrm>
              <a:off x="3537079" y="3144465"/>
              <a:ext cx="2407790" cy="311052"/>
            </a:xfrm>
            <a:prstGeom prst="rect">
              <a:avLst/>
            </a:prstGeom>
          </p:spPr>
          <p:txBody>
            <a:bodyPr wrap="square" lIns="0" tIns="0" rIns="0" bIns="0">
              <a:spAutoFit/>
            </a:bodyPr>
            <a:lstStyle/>
            <a:p>
              <a:pPr algn="ctr"/>
              <a:r>
                <a:rPr lang="fr-FR" sz="2000" dirty="0">
                  <a:latin typeface="Segoe UI" panose="020B0502040204020203" pitchFamily="34" charset="0"/>
                  <a:cs typeface="Segoe UI" panose="020B0502040204020203" pitchFamily="34" charset="0"/>
                </a:rPr>
                <a:t>agriculture</a:t>
              </a:r>
            </a:p>
          </p:txBody>
        </p:sp>
      </p:grpSp>
      <p:grpSp>
        <p:nvGrpSpPr>
          <p:cNvPr id="28" name="Group 27"/>
          <p:cNvGrpSpPr/>
          <p:nvPr/>
        </p:nvGrpSpPr>
        <p:grpSpPr>
          <a:xfrm>
            <a:off x="5819230" y="1881360"/>
            <a:ext cx="2699772" cy="2405591"/>
            <a:chOff x="6180742" y="1665477"/>
            <a:chExt cx="2699772" cy="2405591"/>
          </a:xfrm>
        </p:grpSpPr>
        <p:sp>
          <p:nvSpPr>
            <p:cNvPr id="12" name="Oval 11"/>
            <p:cNvSpPr/>
            <p:nvPr/>
          </p:nvSpPr>
          <p:spPr>
            <a:xfrm>
              <a:off x="6859814" y="1665477"/>
              <a:ext cx="1320361" cy="1320361"/>
            </a:xfrm>
            <a:prstGeom prst="ellipse">
              <a:avLst/>
            </a:prstGeom>
            <a:ln w="9842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CH" sz="1900" b="1" dirty="0">
                <a:latin typeface="Segoe UI" panose="020B0502040204020203" pitchFamily="34" charset="0"/>
                <a:cs typeface="Segoe UI" panose="020B0502040204020203" pitchFamily="34" charset="0"/>
              </a:endParaRPr>
            </a:p>
          </p:txBody>
        </p:sp>
        <p:sp>
          <p:nvSpPr>
            <p:cNvPr id="23" name="Rectangle 22"/>
            <p:cNvSpPr/>
            <p:nvPr/>
          </p:nvSpPr>
          <p:spPr>
            <a:xfrm>
              <a:off x="6180742" y="3147738"/>
              <a:ext cx="2699772" cy="923330"/>
            </a:xfrm>
            <a:prstGeom prst="rect">
              <a:avLst/>
            </a:prstGeom>
          </p:spPr>
          <p:txBody>
            <a:bodyPr wrap="square" lIns="0" tIns="0" rIns="0" bIns="0">
              <a:spAutoFit/>
            </a:bodyPr>
            <a:lstStyle/>
            <a:p>
              <a:pPr algn="ctr"/>
              <a:r>
                <a:rPr lang="fr-FR" sz="2000" dirty="0">
                  <a:latin typeface="Segoe UI" panose="020B0502040204020203" pitchFamily="34" charset="0"/>
                  <a:cs typeface="Segoe UI" panose="020B0502040204020203" pitchFamily="34" charset="0"/>
                </a:rPr>
                <a:t>non-exportation de certaines prestations des assurances </a:t>
              </a:r>
              <a:r>
                <a:rPr lang="fr-FR" sz="2000" dirty="0" smtClean="0">
                  <a:latin typeface="Segoe UI" panose="020B0502040204020203" pitchFamily="34" charset="0"/>
                  <a:cs typeface="Segoe UI" panose="020B0502040204020203" pitchFamily="34" charset="0"/>
                </a:rPr>
                <a:t>sociales</a:t>
              </a:r>
              <a:endParaRPr lang="fr-FR" sz="2000" dirty="0">
                <a:latin typeface="Segoe UI" panose="020B0502040204020203" pitchFamily="34" charset="0"/>
                <a:cs typeface="Segoe UI" panose="020B0502040204020203" pitchFamily="34" charset="0"/>
              </a:endParaRPr>
            </a:p>
          </p:txBody>
        </p:sp>
      </p:gr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1320" y="2125671"/>
            <a:ext cx="810673" cy="783053"/>
          </a:xfrm>
          <a:prstGeom prst="rect">
            <a:avLst/>
          </a:prstGeom>
        </p:spPr>
      </p:pic>
    </p:spTree>
    <p:extLst>
      <p:ext uri="{BB962C8B-B14F-4D97-AF65-F5344CB8AC3E}">
        <p14:creationId xmlns:p14="http://schemas.microsoft.com/office/powerpoint/2010/main" val="3152929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ous-titre 2">
            <a:extLst>
              <a:ext uri="{FF2B5EF4-FFF2-40B4-BE49-F238E27FC236}">
                <a16:creationId xmlns:a16="http://schemas.microsoft.com/office/drawing/2014/main" id="{815EB8CE-8BDF-4C42-82FB-A07EA7E7DCF2}"/>
              </a:ext>
            </a:extLst>
          </p:cNvPr>
          <p:cNvSpPr txBox="1">
            <a:spLocks/>
          </p:cNvSpPr>
          <p:nvPr/>
        </p:nvSpPr>
        <p:spPr>
          <a:xfrm>
            <a:off x="376384" y="975423"/>
            <a:ext cx="8028707" cy="382024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Font typeface="+mj-lt"/>
              <a:buAutoNum type="arabicPeriod"/>
            </a:pPr>
            <a:endParaRPr lang="de-CH" sz="1800" dirty="0">
              <a:latin typeface="Segoe UI" panose="020B0502040204020203" pitchFamily="34" charset="0"/>
              <a:cs typeface="Segoe UI" panose="020B0502040204020203" pitchFamily="34" charset="0"/>
            </a:endParaRPr>
          </a:p>
        </p:txBody>
      </p:sp>
      <p:sp>
        <p:nvSpPr>
          <p:cNvPr id="8" name="Sous-titre 2">
            <a:extLst>
              <a:ext uri="{FF2B5EF4-FFF2-40B4-BE49-F238E27FC236}">
                <a16:creationId xmlns:a16="http://schemas.microsoft.com/office/drawing/2014/main" id="{3D8E2213-841A-9D4C-8F60-487A7570D614}"/>
              </a:ext>
            </a:extLst>
          </p:cNvPr>
          <p:cNvSpPr txBox="1">
            <a:spLocks/>
          </p:cNvSpPr>
          <p:nvPr/>
        </p:nvSpPr>
        <p:spPr>
          <a:xfrm>
            <a:off x="2128507" y="160440"/>
            <a:ext cx="6648281" cy="721068"/>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fr-FR" sz="2400" b="1" dirty="0">
                <a:latin typeface="Segoe UI" panose="020B0502040204020203" pitchFamily="34" charset="0"/>
              </a:rPr>
              <a:t>RÉSULTAT DES NÉGOCIATIONS: </a:t>
            </a:r>
          </a:p>
          <a:p>
            <a:pPr marL="0" indent="0">
              <a:spcBef>
                <a:spcPts val="0"/>
              </a:spcBef>
              <a:buFont typeface="Arial"/>
              <a:buNone/>
            </a:pPr>
            <a:r>
              <a:rPr lang="fr-FR" sz="2400" dirty="0">
                <a:latin typeface="Segoe UI" panose="020B0502040204020203" pitchFamily="34" charset="0"/>
              </a:rPr>
              <a:t>AIDES D’ÉTAT </a:t>
            </a:r>
          </a:p>
        </p:txBody>
      </p:sp>
      <p:pic>
        <p:nvPicPr>
          <p:cNvPr id="2" name="Picture 1" hidden="1"/>
          <p:cNvPicPr>
            <a:picLocks noChangeAspect="1"/>
          </p:cNvPicPr>
          <p:nvPr/>
        </p:nvPicPr>
        <p:blipFill>
          <a:blip r:embed="rId3"/>
          <a:stretch>
            <a:fillRect/>
          </a:stretch>
        </p:blipFill>
        <p:spPr>
          <a:xfrm>
            <a:off x="979200" y="1659757"/>
            <a:ext cx="2125761" cy="2411311"/>
          </a:xfrm>
          <a:prstGeom prst="rect">
            <a:avLst/>
          </a:prstGeom>
        </p:spPr>
      </p:pic>
      <p:cxnSp>
        <p:nvCxnSpPr>
          <p:cNvPr id="14" name="Connecteur droit 7">
            <a:extLst>
              <a:ext uri="{FF2B5EF4-FFF2-40B4-BE49-F238E27FC236}">
                <a16:creationId xmlns:a16="http://schemas.microsoft.com/office/drawing/2014/main" id="{DAF7F16C-08C3-4E44-BB1A-0501C4FF449B}"/>
              </a:ext>
            </a:extLst>
          </p:cNvPr>
          <p:cNvCxnSpPr>
            <a:cxnSpLocks/>
          </p:cNvCxnSpPr>
          <p:nvPr/>
        </p:nvCxnSpPr>
        <p:spPr>
          <a:xfrm>
            <a:off x="2411413" y="928465"/>
            <a:ext cx="6422105" cy="0"/>
          </a:xfrm>
          <a:prstGeom prst="line">
            <a:avLst/>
          </a:prstGeom>
          <a:ln w="12700" cap="sq"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a:xfrm>
            <a:off x="6553200" y="4767263"/>
            <a:ext cx="2133600" cy="273844"/>
          </a:xfrm>
        </p:spPr>
        <p:txBody>
          <a:bodyPr/>
          <a:lstStyle/>
          <a:p>
            <a:r>
              <a:rPr lang="fr-FR" dirty="0" smtClean="0">
                <a:solidFill>
                  <a:prstClr val="black">
                    <a:tint val="75000"/>
                  </a:prstClr>
                </a:solidFill>
              </a:rPr>
              <a:t>12</a:t>
            </a:r>
            <a:endParaRPr lang="fr-FR" dirty="0">
              <a:solidFill>
                <a:prstClr val="black">
                  <a:tint val="75000"/>
                </a:prstClr>
              </a:solidFill>
            </a:endParaRPr>
          </a:p>
        </p:txBody>
      </p:sp>
      <p:sp>
        <p:nvSpPr>
          <p:cNvPr id="6" name="Rectangle 5"/>
          <p:cNvSpPr/>
          <p:nvPr/>
        </p:nvSpPr>
        <p:spPr>
          <a:xfrm>
            <a:off x="483784" y="2068391"/>
            <a:ext cx="4825536" cy="1538883"/>
          </a:xfrm>
          <a:prstGeom prst="rect">
            <a:avLst/>
          </a:prstGeom>
        </p:spPr>
        <p:txBody>
          <a:bodyPr wrap="square" lIns="0" tIns="0" rIns="0" bIns="0">
            <a:spAutoFit/>
          </a:bodyPr>
          <a:lstStyle/>
          <a:p>
            <a:pPr marL="285750" indent="-285750">
              <a:buFont typeface="Arial" panose="020B0604020202020204" pitchFamily="34" charset="0"/>
              <a:buChar char="•"/>
            </a:pPr>
            <a:r>
              <a:rPr lang="fr-FR" sz="2000" dirty="0">
                <a:latin typeface="Segoe UI" panose="020B0502040204020203" pitchFamily="34" charset="0"/>
                <a:cs typeface="Segoe UI" panose="020B0502040204020203" pitchFamily="34" charset="0"/>
              </a:rPr>
              <a:t>Dispositions </a:t>
            </a:r>
            <a:r>
              <a:rPr lang="fr-FR" sz="2000" dirty="0" smtClean="0">
                <a:latin typeface="Segoe UI" panose="020B0502040204020203" pitchFamily="34" charset="0"/>
                <a:cs typeface="Segoe UI" panose="020B0502040204020203" pitchFamily="34" charset="0"/>
              </a:rPr>
              <a:t>matérielles: </a:t>
            </a:r>
            <a:r>
              <a:rPr lang="fr-FR" sz="2000" dirty="0">
                <a:latin typeface="Segoe UI" panose="020B0502040204020203" pitchFamily="34" charset="0"/>
                <a:cs typeface="Segoe UI" panose="020B0502040204020203" pitchFamily="34" charset="0"/>
              </a:rPr>
              <a:t>principes </a:t>
            </a:r>
            <a:r>
              <a:rPr lang="fr-FR" sz="2000" dirty="0" smtClean="0">
                <a:latin typeface="Segoe UI" panose="020B0502040204020203" pitchFamily="34" charset="0"/>
                <a:cs typeface="Segoe UI" panose="020B0502040204020203" pitchFamily="34" charset="0"/>
              </a:rPr>
              <a:t>pas </a:t>
            </a:r>
            <a:r>
              <a:rPr lang="fr-FR" sz="2000" dirty="0">
                <a:latin typeface="Segoe UI" panose="020B0502040204020203" pitchFamily="34" charset="0"/>
                <a:cs typeface="Segoe UI" panose="020B0502040204020203" pitchFamily="34" charset="0"/>
              </a:rPr>
              <a:t>directement applicables (à l’exception du domaine du transport aérien) </a:t>
            </a:r>
          </a:p>
          <a:p>
            <a:pPr marL="285750" indent="-285750">
              <a:buFont typeface="Arial" panose="020B0604020202020204" pitchFamily="34" charset="0"/>
              <a:buChar char="•"/>
            </a:pPr>
            <a:r>
              <a:rPr lang="fr-FR" sz="2000" dirty="0">
                <a:latin typeface="Segoe UI" panose="020B0502040204020203" pitchFamily="34" charset="0"/>
                <a:cs typeface="Segoe UI" panose="020B0502040204020203" pitchFamily="34" charset="0"/>
              </a:rPr>
              <a:t>Surveillance: </a:t>
            </a:r>
            <a:r>
              <a:rPr lang="fr-FR" sz="2000" dirty="0" smtClean="0">
                <a:latin typeface="Segoe UI" panose="020B0502040204020203" pitchFamily="34" charset="0"/>
                <a:cs typeface="Segoe UI" panose="020B0502040204020203" pitchFamily="34" charset="0"/>
              </a:rPr>
              <a:t>modèle </a:t>
            </a:r>
            <a:r>
              <a:rPr lang="fr-FR" sz="2000" dirty="0">
                <a:latin typeface="Segoe UI" panose="020B0502040204020203" pitchFamily="34" charset="0"/>
                <a:cs typeface="Segoe UI" panose="020B0502040204020203" pitchFamily="34" charset="0"/>
              </a:rPr>
              <a:t>à deux piliers</a:t>
            </a:r>
            <a:br>
              <a:rPr lang="fr-FR" sz="2000" dirty="0">
                <a:latin typeface="Segoe UI" panose="020B0502040204020203" pitchFamily="34" charset="0"/>
                <a:cs typeface="Segoe UI" panose="020B0502040204020203" pitchFamily="34" charset="0"/>
              </a:rPr>
            </a:br>
            <a:r>
              <a:rPr lang="fr-FR" sz="2000" dirty="0">
                <a:latin typeface="Segoe UI" panose="020B0502040204020203" pitchFamily="34" charset="0"/>
                <a:cs typeface="Segoe UI" panose="020B0502040204020203" pitchFamily="34" charset="0"/>
              </a:rPr>
              <a:t>(voulu par la Suisse)</a:t>
            </a:r>
          </a:p>
        </p:txBody>
      </p:sp>
      <p:grpSp>
        <p:nvGrpSpPr>
          <p:cNvPr id="9" name="Group 8"/>
          <p:cNvGrpSpPr/>
          <p:nvPr/>
        </p:nvGrpSpPr>
        <p:grpSpPr>
          <a:xfrm>
            <a:off x="6041436" y="1105487"/>
            <a:ext cx="2776842" cy="3593560"/>
            <a:chOff x="6056676" y="1120727"/>
            <a:chExt cx="2776842" cy="3593560"/>
          </a:xfrm>
        </p:grpSpPr>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6676" y="1120727"/>
              <a:ext cx="2776842" cy="359356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5608" y="2704151"/>
              <a:ext cx="465172" cy="513669"/>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8556" y="2745107"/>
              <a:ext cx="688589" cy="467180"/>
            </a:xfrm>
            <a:prstGeom prst="rect">
              <a:avLst/>
            </a:prstGeom>
          </p:spPr>
        </p:pic>
      </p:grpSp>
    </p:spTree>
    <p:extLst>
      <p:ext uri="{BB962C8B-B14F-4D97-AF65-F5344CB8AC3E}">
        <p14:creationId xmlns:p14="http://schemas.microsoft.com/office/powerpoint/2010/main" val="1379172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ous-titre 2">
            <a:extLst>
              <a:ext uri="{FF2B5EF4-FFF2-40B4-BE49-F238E27FC236}">
                <a16:creationId xmlns:a16="http://schemas.microsoft.com/office/drawing/2014/main" id="{815EB8CE-8BDF-4C42-82FB-A07EA7E7DCF2}"/>
              </a:ext>
            </a:extLst>
          </p:cNvPr>
          <p:cNvSpPr txBox="1">
            <a:spLocks/>
          </p:cNvSpPr>
          <p:nvPr/>
        </p:nvSpPr>
        <p:spPr>
          <a:xfrm>
            <a:off x="376384" y="975423"/>
            <a:ext cx="8028707" cy="382024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Font typeface="+mj-lt"/>
              <a:buAutoNum type="arabicPeriod"/>
            </a:pPr>
            <a:endParaRPr lang="de-CH" sz="1800" dirty="0">
              <a:latin typeface="Segoe UI" panose="020B0502040204020203" pitchFamily="34" charset="0"/>
              <a:cs typeface="Segoe UI" panose="020B0502040204020203" pitchFamily="34" charset="0"/>
            </a:endParaRPr>
          </a:p>
        </p:txBody>
      </p:sp>
      <p:sp>
        <p:nvSpPr>
          <p:cNvPr id="8" name="Sous-titre 2">
            <a:extLst>
              <a:ext uri="{FF2B5EF4-FFF2-40B4-BE49-F238E27FC236}">
                <a16:creationId xmlns:a16="http://schemas.microsoft.com/office/drawing/2014/main" id="{3D8E2213-841A-9D4C-8F60-487A7570D614}"/>
              </a:ext>
            </a:extLst>
          </p:cNvPr>
          <p:cNvSpPr txBox="1">
            <a:spLocks/>
          </p:cNvSpPr>
          <p:nvPr/>
        </p:nvSpPr>
        <p:spPr>
          <a:xfrm>
            <a:off x="2124075" y="160440"/>
            <a:ext cx="6648281" cy="721068"/>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fr-FR" sz="2400" b="1" dirty="0">
                <a:latin typeface="Segoe UI" panose="020B0502040204020203" pitchFamily="34" charset="0"/>
              </a:rPr>
              <a:t>RÉSULTAT DES NÉGOCIATIONS:</a:t>
            </a:r>
          </a:p>
          <a:p>
            <a:pPr marL="0" indent="0">
              <a:spcBef>
                <a:spcPts val="0"/>
              </a:spcBef>
              <a:buFont typeface="Arial"/>
              <a:buNone/>
            </a:pPr>
            <a:r>
              <a:rPr lang="fr-FR" sz="2400" dirty="0">
                <a:latin typeface="Segoe UI" panose="020B0502040204020203" pitchFamily="34" charset="0"/>
              </a:rPr>
              <a:t>DEMANDES </a:t>
            </a:r>
            <a:r>
              <a:rPr lang="fr-FR" sz="2400" dirty="0" smtClean="0">
                <a:latin typeface="Segoe UI" panose="020B0502040204020203" pitchFamily="34" charset="0"/>
              </a:rPr>
              <a:t>D’EXCEPTIONS </a:t>
            </a:r>
            <a:r>
              <a:rPr lang="fr-FR" sz="2400" dirty="0">
                <a:latin typeface="Segoe UI" panose="020B0502040204020203" pitchFamily="34" charset="0"/>
              </a:rPr>
              <a:t>DE LA SUISSE   </a:t>
            </a:r>
          </a:p>
        </p:txBody>
      </p:sp>
      <p:pic>
        <p:nvPicPr>
          <p:cNvPr id="2" name="Picture 1" hidden="1"/>
          <p:cNvPicPr>
            <a:picLocks noChangeAspect="1"/>
          </p:cNvPicPr>
          <p:nvPr/>
        </p:nvPicPr>
        <p:blipFill>
          <a:blip r:embed="rId3"/>
          <a:stretch>
            <a:fillRect/>
          </a:stretch>
        </p:blipFill>
        <p:spPr>
          <a:xfrm>
            <a:off x="979200" y="1659757"/>
            <a:ext cx="2125761" cy="2411311"/>
          </a:xfrm>
          <a:prstGeom prst="rect">
            <a:avLst/>
          </a:prstGeom>
        </p:spPr>
      </p:pic>
      <p:cxnSp>
        <p:nvCxnSpPr>
          <p:cNvPr id="14" name="Connecteur droit 7">
            <a:extLst>
              <a:ext uri="{FF2B5EF4-FFF2-40B4-BE49-F238E27FC236}">
                <a16:creationId xmlns:a16="http://schemas.microsoft.com/office/drawing/2014/main" id="{DAF7F16C-08C3-4E44-BB1A-0501C4FF449B}"/>
              </a:ext>
            </a:extLst>
          </p:cNvPr>
          <p:cNvCxnSpPr>
            <a:cxnSpLocks/>
          </p:cNvCxnSpPr>
          <p:nvPr/>
        </p:nvCxnSpPr>
        <p:spPr>
          <a:xfrm>
            <a:off x="2411413" y="928465"/>
            <a:ext cx="6422105" cy="0"/>
          </a:xfrm>
          <a:prstGeom prst="line">
            <a:avLst/>
          </a:prstGeom>
          <a:ln w="12700" cap="sq"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a:xfrm>
            <a:off x="6553200" y="4767263"/>
            <a:ext cx="2133600" cy="273844"/>
          </a:xfrm>
        </p:spPr>
        <p:txBody>
          <a:bodyPr/>
          <a:lstStyle/>
          <a:p>
            <a:r>
              <a:rPr lang="fr-FR" dirty="0" smtClean="0">
                <a:solidFill>
                  <a:prstClr val="black">
                    <a:tint val="75000"/>
                  </a:prstClr>
                </a:solidFill>
              </a:rPr>
              <a:t>13</a:t>
            </a:r>
            <a:endParaRPr lang="fr-FR" dirty="0">
              <a:solidFill>
                <a:prstClr val="black">
                  <a:tint val="75000"/>
                </a:prstClr>
              </a:solidFill>
            </a:endParaRPr>
          </a:p>
        </p:txBody>
      </p:sp>
      <p:sp>
        <p:nvSpPr>
          <p:cNvPr id="6" name="Rectangle 5"/>
          <p:cNvSpPr/>
          <p:nvPr/>
        </p:nvSpPr>
        <p:spPr>
          <a:xfrm>
            <a:off x="484682" y="1802308"/>
            <a:ext cx="5374176" cy="1846659"/>
          </a:xfrm>
          <a:prstGeom prst="rect">
            <a:avLst/>
          </a:prstGeom>
        </p:spPr>
        <p:txBody>
          <a:bodyPr wrap="square" lIns="0" tIns="0" rIns="0" bIns="0">
            <a:spAutoFit/>
          </a:bodyPr>
          <a:lstStyle/>
          <a:p>
            <a:pPr marL="285750" indent="-285750">
              <a:buFont typeface="Arial" panose="020B0604020202020204" pitchFamily="34" charset="0"/>
              <a:buChar char="•"/>
            </a:pPr>
            <a:r>
              <a:rPr lang="fr-FR" sz="2000" dirty="0">
                <a:latin typeface="Segoe UI" panose="020B0502040204020203" pitchFamily="34" charset="0"/>
                <a:cs typeface="Segoe UI" panose="020B0502040204020203" pitchFamily="34" charset="0"/>
              </a:rPr>
              <a:t>Principe de l’UE: </a:t>
            </a:r>
            <a:r>
              <a:rPr lang="fr-FR" sz="2000" i="1" dirty="0">
                <a:latin typeface="Segoe UI" panose="020B0502040204020203" pitchFamily="34" charset="0"/>
                <a:cs typeface="Segoe UI" panose="020B0502040204020203" pitchFamily="34" charset="0"/>
              </a:rPr>
              <a:t>«level playing field» </a:t>
            </a:r>
          </a:p>
          <a:p>
            <a:pPr marL="285750" indent="-285750">
              <a:buFont typeface="Arial" panose="020B0604020202020204" pitchFamily="34" charset="0"/>
              <a:buChar char="•"/>
            </a:pPr>
            <a:r>
              <a:rPr lang="fr-FR" sz="2000" dirty="0">
                <a:latin typeface="Segoe UI" panose="020B0502040204020203" pitchFamily="34" charset="0"/>
                <a:cs typeface="Segoe UI" panose="020B0502040204020203" pitchFamily="34" charset="0"/>
              </a:rPr>
              <a:t>Mais: marge pour une prise en compte ciblée des spécificités nationales</a:t>
            </a:r>
          </a:p>
          <a:p>
            <a:pPr marL="285750" indent="-285750">
              <a:buFont typeface="Arial" panose="020B0604020202020204" pitchFamily="34" charset="0"/>
              <a:buChar char="•"/>
            </a:pPr>
            <a:r>
              <a:rPr lang="fr-FR" sz="2000" dirty="0">
                <a:latin typeface="Segoe UI" panose="020B0502040204020203" pitchFamily="34" charset="0"/>
                <a:cs typeface="Segoe UI" panose="020B0502040204020203" pitchFamily="34" charset="0"/>
              </a:rPr>
              <a:t>D</a:t>
            </a:r>
            <a:r>
              <a:rPr lang="fr-FR" sz="2000" dirty="0" smtClean="0">
                <a:latin typeface="Segoe UI" panose="020B0502040204020203" pitchFamily="34" charset="0"/>
                <a:cs typeface="Segoe UI" panose="020B0502040204020203" pitchFamily="34" charset="0"/>
              </a:rPr>
              <a:t>emandes d’exceptions </a:t>
            </a:r>
            <a:r>
              <a:rPr lang="fr-FR" sz="2000" dirty="0">
                <a:latin typeface="Segoe UI" panose="020B0502040204020203" pitchFamily="34" charset="0"/>
                <a:cs typeface="Segoe UI" panose="020B0502040204020203" pitchFamily="34" charset="0"/>
              </a:rPr>
              <a:t>de la Suisse dans le domaine de la libre circulation des personnes </a:t>
            </a:r>
            <a:r>
              <a:rPr lang="fr-FR" sz="2000" dirty="0" smtClean="0">
                <a:latin typeface="Segoe UI" panose="020B0502040204020203" pitchFamily="34" charset="0"/>
                <a:cs typeface="Segoe UI" panose="020B0502040204020203" pitchFamily="34" charset="0"/>
              </a:rPr>
              <a:t>pas acceptées</a:t>
            </a:r>
            <a:r>
              <a:rPr lang="fr-FR" sz="2000" dirty="0">
                <a:latin typeface="Segoe UI" panose="020B0502040204020203" pitchFamily="34" charset="0"/>
                <a:cs typeface="Segoe UI" panose="020B0502040204020203" pitchFamily="34" charset="0"/>
              </a:rPr>
              <a:t>, ou </a:t>
            </a:r>
            <a:r>
              <a:rPr lang="fr-FR" sz="2000" dirty="0" smtClean="0">
                <a:latin typeface="Segoe UI" panose="020B0502040204020203" pitchFamily="34" charset="0"/>
                <a:cs typeface="Segoe UI" panose="020B0502040204020203" pitchFamily="34" charset="0"/>
              </a:rPr>
              <a:t>seulement partiellement.</a:t>
            </a:r>
            <a:endParaRPr lang="fr-FR" sz="2000" dirty="0">
              <a:latin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8940" y="2609932"/>
            <a:ext cx="2063416" cy="2063416"/>
          </a:xfrm>
          <a:prstGeom prst="rect">
            <a:avLst/>
          </a:prstGeom>
        </p:spPr>
      </p:pic>
    </p:spTree>
    <p:extLst>
      <p:ext uri="{BB962C8B-B14F-4D97-AF65-F5344CB8AC3E}">
        <p14:creationId xmlns:p14="http://schemas.microsoft.com/office/powerpoint/2010/main" val="2180115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ous-titre 2">
            <a:extLst>
              <a:ext uri="{FF2B5EF4-FFF2-40B4-BE49-F238E27FC236}">
                <a16:creationId xmlns:a16="http://schemas.microsoft.com/office/drawing/2014/main" id="{815EB8CE-8BDF-4C42-82FB-A07EA7E7DCF2}"/>
              </a:ext>
            </a:extLst>
          </p:cNvPr>
          <p:cNvSpPr txBox="1">
            <a:spLocks/>
          </p:cNvSpPr>
          <p:nvPr/>
        </p:nvSpPr>
        <p:spPr>
          <a:xfrm>
            <a:off x="376384" y="975423"/>
            <a:ext cx="8028707" cy="382024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Font typeface="+mj-lt"/>
              <a:buAutoNum type="arabicPeriod"/>
            </a:pPr>
            <a:endParaRPr lang="de-CH" sz="1800" dirty="0">
              <a:latin typeface="Segoe UI" panose="020B0502040204020203" pitchFamily="34" charset="0"/>
              <a:cs typeface="Segoe UI" panose="020B0502040204020203" pitchFamily="34" charset="0"/>
            </a:endParaRPr>
          </a:p>
        </p:txBody>
      </p:sp>
      <p:sp>
        <p:nvSpPr>
          <p:cNvPr id="8" name="Sous-titre 2">
            <a:extLst>
              <a:ext uri="{FF2B5EF4-FFF2-40B4-BE49-F238E27FC236}">
                <a16:creationId xmlns:a16="http://schemas.microsoft.com/office/drawing/2014/main" id="{3D8E2213-841A-9D4C-8F60-487A7570D614}"/>
              </a:ext>
            </a:extLst>
          </p:cNvPr>
          <p:cNvSpPr txBox="1">
            <a:spLocks/>
          </p:cNvSpPr>
          <p:nvPr/>
        </p:nvSpPr>
        <p:spPr>
          <a:xfrm>
            <a:off x="2124075" y="160440"/>
            <a:ext cx="6648281" cy="721068"/>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fr-FR" sz="2400" b="1" dirty="0">
                <a:latin typeface="Segoe UI" panose="020B0502040204020203" pitchFamily="34" charset="0"/>
              </a:rPr>
              <a:t>RÉSULTAT DES NÉGOCIATIONS:</a:t>
            </a:r>
          </a:p>
          <a:p>
            <a:pPr marL="0" indent="0">
              <a:spcBef>
                <a:spcPts val="0"/>
              </a:spcBef>
              <a:buFont typeface="Arial"/>
              <a:buNone/>
            </a:pPr>
            <a:r>
              <a:rPr lang="fr-FR" sz="2400" dirty="0">
                <a:latin typeface="Segoe UI" panose="020B0502040204020203" pitchFamily="34" charset="0"/>
              </a:rPr>
              <a:t>MESURES D’ACCOMPAGNEMENT (1/2)</a:t>
            </a:r>
          </a:p>
        </p:txBody>
      </p:sp>
      <p:pic>
        <p:nvPicPr>
          <p:cNvPr id="2" name="Picture 1" hidden="1"/>
          <p:cNvPicPr>
            <a:picLocks noChangeAspect="1"/>
          </p:cNvPicPr>
          <p:nvPr/>
        </p:nvPicPr>
        <p:blipFill>
          <a:blip r:embed="rId3"/>
          <a:stretch>
            <a:fillRect/>
          </a:stretch>
        </p:blipFill>
        <p:spPr>
          <a:xfrm>
            <a:off x="979200" y="1659757"/>
            <a:ext cx="2125761" cy="2411311"/>
          </a:xfrm>
          <a:prstGeom prst="rect">
            <a:avLst/>
          </a:prstGeom>
        </p:spPr>
      </p:pic>
      <p:cxnSp>
        <p:nvCxnSpPr>
          <p:cNvPr id="14" name="Connecteur droit 7">
            <a:extLst>
              <a:ext uri="{FF2B5EF4-FFF2-40B4-BE49-F238E27FC236}">
                <a16:creationId xmlns:a16="http://schemas.microsoft.com/office/drawing/2014/main" id="{DAF7F16C-08C3-4E44-BB1A-0501C4FF449B}"/>
              </a:ext>
            </a:extLst>
          </p:cNvPr>
          <p:cNvCxnSpPr>
            <a:cxnSpLocks/>
          </p:cNvCxnSpPr>
          <p:nvPr/>
        </p:nvCxnSpPr>
        <p:spPr>
          <a:xfrm>
            <a:off x="2411413" y="928465"/>
            <a:ext cx="6422105" cy="0"/>
          </a:xfrm>
          <a:prstGeom prst="line">
            <a:avLst/>
          </a:prstGeom>
          <a:ln w="12700" cap="sq"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a:xfrm>
            <a:off x="6553200" y="4767263"/>
            <a:ext cx="2133600" cy="273844"/>
          </a:xfrm>
        </p:spPr>
        <p:txBody>
          <a:bodyPr/>
          <a:lstStyle/>
          <a:p>
            <a:r>
              <a:rPr lang="fr-FR" dirty="0" smtClean="0">
                <a:solidFill>
                  <a:prstClr val="black">
                    <a:tint val="75000"/>
                  </a:prstClr>
                </a:solidFill>
              </a:rPr>
              <a:t>14</a:t>
            </a:r>
            <a:endParaRPr lang="fr-FR" dirty="0">
              <a:solidFill>
                <a:prstClr val="black">
                  <a:tint val="75000"/>
                </a:prstClr>
              </a:solidFill>
            </a:endParaRPr>
          </a:p>
        </p:txBody>
      </p:sp>
      <p:sp>
        <p:nvSpPr>
          <p:cNvPr id="6" name="Rectangle 5"/>
          <p:cNvSpPr/>
          <p:nvPr/>
        </p:nvSpPr>
        <p:spPr>
          <a:xfrm>
            <a:off x="376384" y="1073944"/>
            <a:ext cx="6334014" cy="3693319"/>
          </a:xfrm>
          <a:prstGeom prst="rect">
            <a:avLst/>
          </a:prstGeom>
        </p:spPr>
        <p:txBody>
          <a:bodyPr wrap="square" lIns="0" tIns="0" rIns="0" bIns="0">
            <a:spAutoFit/>
          </a:bodyPr>
          <a:lstStyle/>
          <a:p>
            <a:r>
              <a:rPr lang="fr-FR" sz="2000" dirty="0" smtClean="0">
                <a:latin typeface="Segoe UI" panose="020B0502040204020203" pitchFamily="34" charset="0"/>
                <a:cs typeface="Segoe UI" panose="020B0502040204020203" pitchFamily="34" charset="0"/>
              </a:rPr>
              <a:t>UE </a:t>
            </a:r>
            <a:r>
              <a:rPr lang="fr-FR" sz="2000" dirty="0">
                <a:latin typeface="Segoe UI" panose="020B0502040204020203" pitchFamily="34" charset="0"/>
                <a:cs typeface="Segoe UI" panose="020B0502040204020203" pitchFamily="34" charset="0"/>
              </a:rPr>
              <a:t>accepte certaines mesures essentielles de la Suisse qui vont </a:t>
            </a:r>
            <a:r>
              <a:rPr lang="fr-FR" sz="2000" dirty="0" smtClean="0">
                <a:latin typeface="Segoe UI" panose="020B0502040204020203" pitchFamily="34" charset="0"/>
                <a:cs typeface="Segoe UI" panose="020B0502040204020203" pitchFamily="34" charset="0"/>
              </a:rPr>
              <a:t>au-delà du droit </a:t>
            </a:r>
            <a:r>
              <a:rPr lang="fr-FR" sz="2000" dirty="0">
                <a:latin typeface="Segoe UI" panose="020B0502040204020203" pitchFamily="34" charset="0"/>
                <a:cs typeface="Segoe UI" panose="020B0502040204020203" pitchFamily="34" charset="0"/>
              </a:rPr>
              <a:t>de l’UE en matière de détachement des travailleurs.</a:t>
            </a:r>
          </a:p>
          <a:p>
            <a:endParaRPr lang="de-CH" sz="2000" dirty="0" smtClean="0">
              <a:latin typeface="Segoe UI" panose="020B0502040204020203" pitchFamily="34" charset="0"/>
              <a:cs typeface="Segoe UI" panose="020B0502040204020203" pitchFamily="34" charset="0"/>
            </a:endParaRPr>
          </a:p>
          <a:p>
            <a:r>
              <a:rPr lang="fr-FR" sz="2000" b="1" dirty="0">
                <a:latin typeface="Segoe UI" panose="020B0502040204020203" pitchFamily="34" charset="0"/>
                <a:cs typeface="Segoe UI" panose="020B0502040204020203" pitchFamily="34" charset="0"/>
              </a:rPr>
              <a:t>P</a:t>
            </a:r>
            <a:r>
              <a:rPr lang="fr-FR" sz="2000" b="1" dirty="0" smtClean="0">
                <a:latin typeface="Segoe UI" panose="020B0502040204020203" pitchFamily="34" charset="0"/>
                <a:cs typeface="Segoe UI" panose="020B0502040204020203" pitchFamily="34" charset="0"/>
              </a:rPr>
              <a:t>roposition </a:t>
            </a:r>
            <a:r>
              <a:rPr lang="fr-FR" sz="2000" b="1" dirty="0">
                <a:latin typeface="Segoe UI" panose="020B0502040204020203" pitchFamily="34" charset="0"/>
                <a:cs typeface="Segoe UI" panose="020B0502040204020203" pitchFamily="34" charset="0"/>
              </a:rPr>
              <a:t>de </a:t>
            </a:r>
            <a:r>
              <a:rPr lang="fr-FR" sz="2000" b="1" dirty="0" smtClean="0">
                <a:latin typeface="Segoe UI" panose="020B0502040204020203" pitchFamily="34" charset="0"/>
                <a:cs typeface="Segoe UI" panose="020B0502040204020203" pitchFamily="34" charset="0"/>
              </a:rPr>
              <a:t>l’UE:</a:t>
            </a:r>
            <a:r>
              <a:rPr lang="fr-FR" sz="2000" dirty="0" smtClean="0">
                <a:latin typeface="Segoe UI" panose="020B0502040204020203" pitchFamily="34" charset="0"/>
                <a:cs typeface="Segoe UI" panose="020B0502040204020203" pitchFamily="34" charset="0"/>
              </a:rPr>
              <a:t> </a:t>
            </a:r>
            <a:r>
              <a:rPr lang="fr-FR" sz="2000" dirty="0">
                <a:latin typeface="Segoe UI" panose="020B0502040204020203" pitchFamily="34" charset="0"/>
                <a:cs typeface="Segoe UI" panose="020B0502040204020203" pitchFamily="34" charset="0"/>
              </a:rPr>
              <a:t>garantie </a:t>
            </a:r>
            <a:r>
              <a:rPr lang="fr-FR" sz="2000" dirty="0" smtClean="0">
                <a:latin typeface="Segoe UI" panose="020B0502040204020203" pitchFamily="34" charset="0"/>
                <a:cs typeface="Segoe UI" panose="020B0502040204020203" pitchFamily="34" charset="0"/>
              </a:rPr>
              <a:t>dans l’accord</a:t>
            </a:r>
            <a:r>
              <a:rPr lang="fr-FR" sz="2000" b="1" dirty="0" smtClean="0">
                <a:latin typeface="Segoe UI" panose="020B0502040204020203" pitchFamily="34" charset="0"/>
                <a:cs typeface="Segoe UI" panose="020B0502040204020203" pitchFamily="34" charset="0"/>
              </a:rPr>
              <a:t> </a:t>
            </a:r>
            <a:r>
              <a:rPr lang="fr-FR" sz="2000" dirty="0">
                <a:latin typeface="Segoe UI" panose="020B0502040204020203" pitchFamily="34" charset="0"/>
                <a:cs typeface="Segoe UI" panose="020B0502040204020203" pitchFamily="34" charset="0"/>
              </a:rPr>
              <a:t>des mesures d’accompagnement suivantes: </a:t>
            </a:r>
          </a:p>
          <a:p>
            <a:pPr indent="-342900">
              <a:buFont typeface="Symbol" panose="05050102010706020507" pitchFamily="18" charset="2"/>
              <a:buChar char="-"/>
            </a:pPr>
            <a:r>
              <a:rPr lang="fr-FR" sz="2000" dirty="0">
                <a:latin typeface="Segoe UI" panose="020B0502040204020203" pitchFamily="34" charset="0"/>
                <a:cs typeface="Segoe UI" panose="020B0502040204020203" pitchFamily="34" charset="0"/>
              </a:rPr>
              <a:t>délai d’annonce de 4 jours ouvrables; </a:t>
            </a:r>
          </a:p>
          <a:p>
            <a:pPr indent="-342900">
              <a:buFont typeface="Symbol" panose="05050102010706020507" pitchFamily="18" charset="2"/>
              <a:buChar char="-"/>
            </a:pPr>
            <a:r>
              <a:rPr lang="fr-FR" sz="2000" dirty="0">
                <a:latin typeface="Segoe UI" panose="020B0502040204020203" pitchFamily="34" charset="0"/>
                <a:cs typeface="Segoe UI" panose="020B0502040204020203" pitchFamily="34" charset="0"/>
              </a:rPr>
              <a:t>dépôt d’une garantie financière;</a:t>
            </a:r>
          </a:p>
          <a:p>
            <a:pPr indent="-342900">
              <a:buFont typeface="Symbol" panose="05050102010706020507" pitchFamily="18" charset="2"/>
              <a:buChar char="-"/>
            </a:pPr>
            <a:r>
              <a:rPr lang="fr-FR" sz="2000" dirty="0">
                <a:latin typeface="Segoe UI" panose="020B0502040204020203" pitchFamily="34" charset="0"/>
                <a:cs typeface="Segoe UI" panose="020B0502040204020203" pitchFamily="34" charset="0"/>
              </a:rPr>
              <a:t>obligation de </a:t>
            </a:r>
            <a:r>
              <a:rPr lang="fr-FR" sz="2000" dirty="0" smtClean="0">
                <a:latin typeface="Segoe UI" panose="020B0502040204020203" pitchFamily="34" charset="0"/>
                <a:cs typeface="Segoe UI" panose="020B0502040204020203" pitchFamily="34" charset="0"/>
              </a:rPr>
              <a:t>documentation.</a:t>
            </a:r>
            <a:endParaRPr lang="fr-FR" sz="2000" dirty="0">
              <a:latin typeface="Segoe UI" panose="020B0502040204020203" pitchFamily="34" charset="0"/>
              <a:cs typeface="Segoe UI" panose="020B0502040204020203" pitchFamily="34" charset="0"/>
            </a:endParaRPr>
          </a:p>
          <a:p>
            <a:pPr lvl="2">
              <a:buClr>
                <a:srgbClr val="FF0000"/>
              </a:buClr>
            </a:pPr>
            <a:endParaRPr lang="fr-FR" sz="2000" b="1" dirty="0" smtClean="0">
              <a:latin typeface="Segoe UI" panose="020B0502040204020203" pitchFamily="34" charset="0"/>
              <a:cs typeface="Segoe UI" panose="020B0502040204020203" pitchFamily="34" charset="0"/>
            </a:endParaRPr>
          </a:p>
          <a:p>
            <a:pPr lvl="2">
              <a:buClr>
                <a:srgbClr val="FF0000"/>
              </a:buClr>
            </a:pPr>
            <a:r>
              <a:rPr lang="fr-FR" sz="2000" b="1" dirty="0" smtClean="0">
                <a:latin typeface="Segoe UI" panose="020B0502040204020203" pitchFamily="34" charset="0"/>
                <a:cs typeface="Segoe UI" panose="020B0502040204020203" pitchFamily="34" charset="0"/>
              </a:rPr>
              <a:t>« Immunisées » contre le développement </a:t>
            </a:r>
            <a:r>
              <a:rPr lang="fr-FR" sz="2000" b="1" dirty="0">
                <a:latin typeface="Segoe UI" panose="020B0502040204020203" pitchFamily="34" charset="0"/>
                <a:cs typeface="Segoe UI" panose="020B0502040204020203" pitchFamily="34" charset="0"/>
              </a:rPr>
              <a:t>du </a:t>
            </a:r>
            <a:r>
              <a:rPr lang="fr-FR" sz="2000" b="1" dirty="0" smtClean="0">
                <a:latin typeface="Segoe UI" panose="020B0502040204020203" pitchFamily="34" charset="0"/>
                <a:cs typeface="Segoe UI" panose="020B0502040204020203" pitchFamily="34" charset="0"/>
              </a:rPr>
              <a:t>droit de l’UE et </a:t>
            </a:r>
            <a:r>
              <a:rPr lang="fr-FR" sz="2000" b="1" dirty="0">
                <a:latin typeface="Segoe UI" panose="020B0502040204020203" pitchFamily="34" charset="0"/>
                <a:cs typeface="Segoe UI" panose="020B0502040204020203" pitchFamily="34" charset="0"/>
              </a:rPr>
              <a:t>la jurisprudence de l’UE</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8868" y="3357221"/>
            <a:ext cx="1874188" cy="1040777"/>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6384" y="4036813"/>
            <a:ext cx="763309" cy="532927"/>
          </a:xfrm>
          <a:prstGeom prst="rect">
            <a:avLst/>
          </a:prstGeom>
        </p:spPr>
      </p:pic>
    </p:spTree>
    <p:extLst>
      <p:ext uri="{BB962C8B-B14F-4D97-AF65-F5344CB8AC3E}">
        <p14:creationId xmlns:p14="http://schemas.microsoft.com/office/powerpoint/2010/main" val="249647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ous-titre 2">
            <a:extLst>
              <a:ext uri="{FF2B5EF4-FFF2-40B4-BE49-F238E27FC236}">
                <a16:creationId xmlns:a16="http://schemas.microsoft.com/office/drawing/2014/main" id="{815EB8CE-8BDF-4C42-82FB-A07EA7E7DCF2}"/>
              </a:ext>
            </a:extLst>
          </p:cNvPr>
          <p:cNvSpPr txBox="1">
            <a:spLocks/>
          </p:cNvSpPr>
          <p:nvPr/>
        </p:nvSpPr>
        <p:spPr>
          <a:xfrm>
            <a:off x="376384" y="975423"/>
            <a:ext cx="8028707" cy="382024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Font typeface="+mj-lt"/>
              <a:buAutoNum type="arabicPeriod"/>
            </a:pPr>
            <a:endParaRPr lang="de-CH" sz="1800" dirty="0">
              <a:latin typeface="Segoe UI" panose="020B0502040204020203" pitchFamily="34" charset="0"/>
              <a:cs typeface="Segoe UI" panose="020B0502040204020203" pitchFamily="34" charset="0"/>
            </a:endParaRPr>
          </a:p>
        </p:txBody>
      </p:sp>
      <p:sp>
        <p:nvSpPr>
          <p:cNvPr id="8" name="Sous-titre 2">
            <a:extLst>
              <a:ext uri="{FF2B5EF4-FFF2-40B4-BE49-F238E27FC236}">
                <a16:creationId xmlns:a16="http://schemas.microsoft.com/office/drawing/2014/main" id="{3D8E2213-841A-9D4C-8F60-487A7570D614}"/>
              </a:ext>
            </a:extLst>
          </p:cNvPr>
          <p:cNvSpPr txBox="1">
            <a:spLocks/>
          </p:cNvSpPr>
          <p:nvPr/>
        </p:nvSpPr>
        <p:spPr>
          <a:xfrm>
            <a:off x="2116997" y="160440"/>
            <a:ext cx="6648281" cy="721068"/>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fr-FR" sz="2400" b="1" dirty="0">
                <a:latin typeface="Segoe UI" panose="020B0502040204020203" pitchFamily="34" charset="0"/>
              </a:rPr>
              <a:t>RÉSULTAT DES NÉGOCIATIONS:</a:t>
            </a:r>
          </a:p>
          <a:p>
            <a:pPr marL="0" indent="0">
              <a:spcBef>
                <a:spcPts val="0"/>
              </a:spcBef>
              <a:buFont typeface="Arial"/>
              <a:buNone/>
            </a:pPr>
            <a:r>
              <a:rPr lang="fr-FR" sz="2400" dirty="0">
                <a:latin typeface="Segoe UI" panose="020B0502040204020203" pitchFamily="34" charset="0"/>
              </a:rPr>
              <a:t>MESURES D’ACCOMPAGNEMENT (2/2)</a:t>
            </a:r>
          </a:p>
        </p:txBody>
      </p:sp>
      <p:pic>
        <p:nvPicPr>
          <p:cNvPr id="2" name="Picture 1" hidden="1"/>
          <p:cNvPicPr>
            <a:picLocks noChangeAspect="1"/>
          </p:cNvPicPr>
          <p:nvPr/>
        </p:nvPicPr>
        <p:blipFill>
          <a:blip r:embed="rId3"/>
          <a:stretch>
            <a:fillRect/>
          </a:stretch>
        </p:blipFill>
        <p:spPr>
          <a:xfrm>
            <a:off x="979200" y="1659757"/>
            <a:ext cx="2125761" cy="2411311"/>
          </a:xfrm>
          <a:prstGeom prst="rect">
            <a:avLst/>
          </a:prstGeom>
        </p:spPr>
      </p:pic>
      <p:cxnSp>
        <p:nvCxnSpPr>
          <p:cNvPr id="14" name="Connecteur droit 7">
            <a:extLst>
              <a:ext uri="{FF2B5EF4-FFF2-40B4-BE49-F238E27FC236}">
                <a16:creationId xmlns:a16="http://schemas.microsoft.com/office/drawing/2014/main" id="{DAF7F16C-08C3-4E44-BB1A-0501C4FF449B}"/>
              </a:ext>
            </a:extLst>
          </p:cNvPr>
          <p:cNvCxnSpPr>
            <a:cxnSpLocks/>
          </p:cNvCxnSpPr>
          <p:nvPr/>
        </p:nvCxnSpPr>
        <p:spPr>
          <a:xfrm>
            <a:off x="2411413" y="928465"/>
            <a:ext cx="6422105" cy="0"/>
          </a:xfrm>
          <a:prstGeom prst="line">
            <a:avLst/>
          </a:prstGeom>
          <a:ln w="12700" cap="sq"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a:xfrm>
            <a:off x="6553200" y="4767263"/>
            <a:ext cx="2133600" cy="273844"/>
          </a:xfrm>
        </p:spPr>
        <p:txBody>
          <a:bodyPr/>
          <a:lstStyle/>
          <a:p>
            <a:r>
              <a:rPr lang="fr-FR" dirty="0" smtClean="0">
                <a:solidFill>
                  <a:prstClr val="black">
                    <a:tint val="75000"/>
                  </a:prstClr>
                </a:solidFill>
              </a:rPr>
              <a:t>15</a:t>
            </a:r>
            <a:endParaRPr lang="fr-FR" dirty="0">
              <a:solidFill>
                <a:prstClr val="black">
                  <a:tint val="75000"/>
                </a:prstClr>
              </a:solidFill>
            </a:endParaRPr>
          </a:p>
        </p:txBody>
      </p:sp>
      <p:sp>
        <p:nvSpPr>
          <p:cNvPr id="6" name="Rectangle 5"/>
          <p:cNvSpPr/>
          <p:nvPr/>
        </p:nvSpPr>
        <p:spPr>
          <a:xfrm>
            <a:off x="555033" y="1285996"/>
            <a:ext cx="5099856" cy="3077766"/>
          </a:xfrm>
          <a:prstGeom prst="rect">
            <a:avLst/>
          </a:prstGeom>
        </p:spPr>
        <p:txBody>
          <a:bodyPr wrap="square" lIns="0" tIns="0" rIns="0" bIns="0">
            <a:spAutoFit/>
          </a:bodyPr>
          <a:lstStyle/>
          <a:p>
            <a:r>
              <a:rPr lang="fr-FR" sz="2000" b="1" dirty="0" smtClean="0">
                <a:latin typeface="Segoe UI" panose="020B0502040204020203" pitchFamily="34" charset="0"/>
                <a:cs typeface="Segoe UI" panose="020B0502040204020203" pitchFamily="34" charset="0"/>
              </a:rPr>
              <a:t>La teneur des autres </a:t>
            </a:r>
            <a:r>
              <a:rPr lang="fr-FR" sz="2000" b="1" dirty="0">
                <a:latin typeface="Segoe UI" panose="020B0502040204020203" pitchFamily="34" charset="0"/>
                <a:cs typeface="Segoe UI" panose="020B0502040204020203" pitchFamily="34" charset="0"/>
              </a:rPr>
              <a:t>mesures </a:t>
            </a:r>
            <a:r>
              <a:rPr lang="fr-FR" sz="2000" b="1" dirty="0" smtClean="0">
                <a:latin typeface="Segoe UI" panose="020B0502040204020203" pitchFamily="34" charset="0"/>
                <a:cs typeface="Segoe UI" panose="020B0502040204020203" pitchFamily="34" charset="0"/>
              </a:rPr>
              <a:t>d’accompagnement n’est </a:t>
            </a:r>
            <a:r>
              <a:rPr lang="fr-FR" sz="2000" b="1" dirty="0">
                <a:latin typeface="Segoe UI" panose="020B0502040204020203" pitchFamily="34" charset="0"/>
                <a:cs typeface="Segoe UI" panose="020B0502040204020203" pitchFamily="34" charset="0"/>
              </a:rPr>
              <a:t>pas remise en question.</a:t>
            </a:r>
          </a:p>
          <a:p>
            <a:r>
              <a:rPr lang="fr-FR" sz="2000" dirty="0">
                <a:latin typeface="Segoe UI" panose="020B0502040204020203" pitchFamily="34" charset="0"/>
                <a:cs typeface="Segoe UI" panose="020B0502040204020203" pitchFamily="34" charset="0"/>
              </a:rPr>
              <a:t>Ex: activités d’exécution des commissions paritaires, instrument </a:t>
            </a:r>
            <a:r>
              <a:rPr lang="fr-FR" sz="2000" dirty="0" smtClean="0">
                <a:latin typeface="Segoe UI" panose="020B0502040204020203" pitchFamily="34" charset="0"/>
                <a:cs typeface="Segoe UI" panose="020B0502040204020203" pitchFamily="34" charset="0"/>
              </a:rPr>
              <a:t>des doubles sanctions, </a:t>
            </a:r>
            <a:r>
              <a:rPr lang="fr-FR" sz="2000" dirty="0">
                <a:latin typeface="Segoe UI" panose="020B0502040204020203" pitchFamily="34" charset="0"/>
                <a:cs typeface="Segoe UI" panose="020B0502040204020203" pitchFamily="34" charset="0"/>
              </a:rPr>
              <a:t>fréquence des contrôles.</a:t>
            </a:r>
          </a:p>
          <a:p>
            <a:endParaRPr lang="de-CH" sz="2000" strike="sngStrike" dirty="0" smtClean="0">
              <a:latin typeface="Segoe UI" panose="020B0502040204020203" pitchFamily="34" charset="0"/>
              <a:cs typeface="Segoe UI" panose="020B0502040204020203" pitchFamily="34" charset="0"/>
            </a:endParaRPr>
          </a:p>
          <a:p>
            <a:pPr lvl="2">
              <a:buClr>
                <a:srgbClr val="FF0000"/>
              </a:buClr>
            </a:pPr>
            <a:r>
              <a:rPr lang="fr-FR" sz="2000" b="1" dirty="0">
                <a:latin typeface="Segoe UI" panose="020B0502040204020203" pitchFamily="34" charset="0"/>
                <a:cs typeface="Segoe UI" panose="020B0502040204020203" pitchFamily="34" charset="0"/>
              </a:rPr>
              <a:t>N</a:t>
            </a:r>
            <a:r>
              <a:rPr lang="fr-FR" sz="2000" b="1" dirty="0" smtClean="0">
                <a:latin typeface="Segoe UI" panose="020B0502040204020203" pitchFamily="34" charset="0"/>
                <a:cs typeface="Segoe UI" panose="020B0502040204020203" pitchFamily="34" charset="0"/>
              </a:rPr>
              <a:t>iveau </a:t>
            </a:r>
            <a:r>
              <a:rPr lang="fr-FR" sz="2000" b="1" dirty="0">
                <a:latin typeface="Segoe UI" panose="020B0502040204020203" pitchFamily="34" charset="0"/>
                <a:cs typeface="Segoe UI" panose="020B0502040204020203" pitchFamily="34" charset="0"/>
              </a:rPr>
              <a:t>de protection </a:t>
            </a:r>
            <a:r>
              <a:rPr lang="fr-FR" sz="2000" b="1" dirty="0" smtClean="0">
                <a:latin typeface="Segoe UI" panose="020B0502040204020203" pitchFamily="34" charset="0"/>
                <a:cs typeface="Segoe UI" panose="020B0502040204020203" pitchFamily="34" charset="0"/>
              </a:rPr>
              <a:t>actuel </a:t>
            </a:r>
            <a:r>
              <a:rPr lang="fr-FR" sz="2000" b="1" dirty="0">
                <a:latin typeface="Segoe UI" panose="020B0502040204020203" pitchFamily="34" charset="0"/>
                <a:cs typeface="Segoe UI" panose="020B0502040204020203" pitchFamily="34" charset="0"/>
              </a:rPr>
              <a:t>garanti, lié évent. à des mesures unilatérales.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9328" y="3604701"/>
            <a:ext cx="1874188" cy="1040777"/>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5689" y="3472796"/>
            <a:ext cx="763309" cy="532927"/>
          </a:xfrm>
          <a:prstGeom prst="rect">
            <a:avLst/>
          </a:prstGeom>
        </p:spPr>
      </p:pic>
    </p:spTree>
    <p:extLst>
      <p:ext uri="{BB962C8B-B14F-4D97-AF65-F5344CB8AC3E}">
        <p14:creationId xmlns:p14="http://schemas.microsoft.com/office/powerpoint/2010/main" val="2868585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ous-titre 2">
            <a:extLst>
              <a:ext uri="{FF2B5EF4-FFF2-40B4-BE49-F238E27FC236}">
                <a16:creationId xmlns:a16="http://schemas.microsoft.com/office/drawing/2014/main" id="{815EB8CE-8BDF-4C42-82FB-A07EA7E7DCF2}"/>
              </a:ext>
            </a:extLst>
          </p:cNvPr>
          <p:cNvSpPr txBox="1">
            <a:spLocks/>
          </p:cNvSpPr>
          <p:nvPr/>
        </p:nvSpPr>
        <p:spPr>
          <a:xfrm>
            <a:off x="376384" y="975423"/>
            <a:ext cx="8028707" cy="382024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Font typeface="+mj-lt"/>
              <a:buAutoNum type="arabicPeriod"/>
            </a:pPr>
            <a:endParaRPr lang="de-CH" sz="1800" dirty="0">
              <a:latin typeface="Segoe UI" panose="020B0502040204020203" pitchFamily="34" charset="0"/>
              <a:cs typeface="Segoe UI" panose="020B0502040204020203" pitchFamily="34" charset="0"/>
            </a:endParaRPr>
          </a:p>
        </p:txBody>
      </p:sp>
      <p:sp>
        <p:nvSpPr>
          <p:cNvPr id="8" name="Sous-titre 2">
            <a:extLst>
              <a:ext uri="{FF2B5EF4-FFF2-40B4-BE49-F238E27FC236}">
                <a16:creationId xmlns:a16="http://schemas.microsoft.com/office/drawing/2014/main" id="{3D8E2213-841A-9D4C-8F60-487A7570D614}"/>
              </a:ext>
            </a:extLst>
          </p:cNvPr>
          <p:cNvSpPr txBox="1">
            <a:spLocks/>
          </p:cNvSpPr>
          <p:nvPr/>
        </p:nvSpPr>
        <p:spPr>
          <a:xfrm>
            <a:off x="2124075" y="160440"/>
            <a:ext cx="6648281" cy="721068"/>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fr-FR" sz="2400" b="1" dirty="0">
                <a:latin typeface="Segoe UI" panose="020B0502040204020203" pitchFamily="34" charset="0"/>
              </a:rPr>
              <a:t>RÉSULTAT DES NÉGOCIATIONS: </a:t>
            </a:r>
            <a:br>
              <a:rPr lang="fr-FR" sz="2400" b="1" dirty="0">
                <a:latin typeface="Segoe UI" panose="020B0502040204020203" pitchFamily="34" charset="0"/>
              </a:rPr>
            </a:br>
            <a:r>
              <a:rPr lang="fr-FR" sz="2400" dirty="0">
                <a:latin typeface="Segoe UI" panose="020B0502040204020203" pitchFamily="34" charset="0"/>
              </a:rPr>
              <a:t>Directive relative au droit des citoyens de l'Union</a:t>
            </a:r>
            <a:r>
              <a:rPr lang="fr-FR" sz="2400" b="1" dirty="0">
                <a:latin typeface="Segoe UI" panose="020B0502040204020203" pitchFamily="34" charset="0"/>
              </a:rPr>
              <a:t> </a:t>
            </a:r>
          </a:p>
        </p:txBody>
      </p:sp>
      <p:pic>
        <p:nvPicPr>
          <p:cNvPr id="2" name="Picture 1" hidden="1"/>
          <p:cNvPicPr>
            <a:picLocks noChangeAspect="1"/>
          </p:cNvPicPr>
          <p:nvPr/>
        </p:nvPicPr>
        <p:blipFill>
          <a:blip r:embed="rId3"/>
          <a:stretch>
            <a:fillRect/>
          </a:stretch>
        </p:blipFill>
        <p:spPr>
          <a:xfrm>
            <a:off x="979200" y="1659757"/>
            <a:ext cx="2125761" cy="2411311"/>
          </a:xfrm>
          <a:prstGeom prst="rect">
            <a:avLst/>
          </a:prstGeom>
        </p:spPr>
      </p:pic>
      <p:cxnSp>
        <p:nvCxnSpPr>
          <p:cNvPr id="14" name="Connecteur droit 7">
            <a:extLst>
              <a:ext uri="{FF2B5EF4-FFF2-40B4-BE49-F238E27FC236}">
                <a16:creationId xmlns:a16="http://schemas.microsoft.com/office/drawing/2014/main" id="{DAF7F16C-08C3-4E44-BB1A-0501C4FF449B}"/>
              </a:ext>
            </a:extLst>
          </p:cNvPr>
          <p:cNvCxnSpPr>
            <a:cxnSpLocks/>
          </p:cNvCxnSpPr>
          <p:nvPr/>
        </p:nvCxnSpPr>
        <p:spPr>
          <a:xfrm>
            <a:off x="2411413" y="928465"/>
            <a:ext cx="6422105" cy="0"/>
          </a:xfrm>
          <a:prstGeom prst="line">
            <a:avLst/>
          </a:prstGeom>
          <a:ln w="12700" cap="sq"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a:xfrm>
            <a:off x="6553200" y="4767263"/>
            <a:ext cx="2133600" cy="273844"/>
          </a:xfrm>
        </p:spPr>
        <p:txBody>
          <a:bodyPr/>
          <a:lstStyle/>
          <a:p>
            <a:r>
              <a:rPr lang="fr-FR" dirty="0" smtClean="0">
                <a:solidFill>
                  <a:prstClr val="black">
                    <a:tint val="75000"/>
                  </a:prstClr>
                </a:solidFill>
              </a:rPr>
              <a:t>16</a:t>
            </a:r>
            <a:endParaRPr lang="fr-FR" dirty="0">
              <a:solidFill>
                <a:prstClr val="black">
                  <a:tint val="75000"/>
                </a:prstClr>
              </a:solidFill>
            </a:endParaRPr>
          </a:p>
        </p:txBody>
      </p:sp>
      <p:sp>
        <p:nvSpPr>
          <p:cNvPr id="6" name="Rectangle 5"/>
          <p:cNvSpPr/>
          <p:nvPr/>
        </p:nvSpPr>
        <p:spPr>
          <a:xfrm>
            <a:off x="254682" y="1121441"/>
            <a:ext cx="6826043" cy="3693319"/>
          </a:xfrm>
          <a:prstGeom prst="rect">
            <a:avLst/>
          </a:prstGeom>
        </p:spPr>
        <p:txBody>
          <a:bodyPr wrap="square" lIns="0" tIns="0" rIns="0" bIns="0">
            <a:spAutoFit/>
          </a:bodyPr>
          <a:lstStyle/>
          <a:p>
            <a:pPr marL="285750" indent="-285750">
              <a:buFont typeface="Arial" panose="020B0604020202020204" pitchFamily="34" charset="0"/>
              <a:buChar char="•"/>
            </a:pPr>
            <a:r>
              <a:rPr lang="fr-FR" sz="2000" dirty="0" smtClean="0">
                <a:latin typeface="Segoe UI" panose="020B0502040204020203" pitchFamily="34" charset="0"/>
                <a:cs typeface="Segoe UI" panose="020B0502040204020203" pitchFamily="34" charset="0"/>
              </a:rPr>
              <a:t>Pas d’exception explicite accordée dans l’accord  </a:t>
            </a:r>
            <a:endParaRPr lang="fr-FR" sz="20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fr-FR" sz="2000" dirty="0" smtClean="0">
                <a:latin typeface="Segoe UI" panose="020B0502040204020203" pitchFamily="34" charset="0"/>
                <a:cs typeface="Segoe UI" panose="020B0502040204020203" pitchFamily="34" charset="0"/>
              </a:rPr>
              <a:t>Mais aussi: pas d’engagement de reprise explicite de la directive</a:t>
            </a:r>
            <a:endParaRPr lang="fr-FR" sz="20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fr-FR" sz="2000" u="sng" dirty="0">
                <a:latin typeface="Segoe UI" panose="020B0502040204020203" pitchFamily="34" charset="0"/>
                <a:cs typeface="Segoe UI" panose="020B0502040204020203" pitchFamily="34" charset="0"/>
              </a:rPr>
              <a:t>Position CH</a:t>
            </a:r>
            <a:r>
              <a:rPr lang="fr-FR" sz="2000" dirty="0">
                <a:latin typeface="Segoe UI" panose="020B0502040204020203" pitchFamily="34" charset="0"/>
                <a:cs typeface="Segoe UI" panose="020B0502040204020203" pitchFamily="34" charset="0"/>
              </a:rPr>
              <a:t>: </a:t>
            </a:r>
            <a:r>
              <a:rPr lang="fr-FR" sz="2000" dirty="0" smtClean="0">
                <a:latin typeface="Segoe UI" panose="020B0502040204020203" pitchFamily="34" charset="0"/>
                <a:cs typeface="Segoe UI" panose="020B0502040204020203" pitchFamily="34" charset="0"/>
              </a:rPr>
              <a:t>directive pas pertinente pour l’ALCP, </a:t>
            </a:r>
            <a:r>
              <a:rPr lang="fr-FR" sz="2000" dirty="0">
                <a:latin typeface="Segoe UI" panose="020B0502040204020203" pitchFamily="34" charset="0"/>
                <a:cs typeface="Segoe UI" panose="020B0502040204020203" pitchFamily="34" charset="0"/>
              </a:rPr>
              <a:t>d</a:t>
            </a:r>
            <a:r>
              <a:rPr lang="fr-FR" sz="2000" dirty="0" smtClean="0">
                <a:latin typeface="Segoe UI" panose="020B0502040204020203" pitchFamily="34" charset="0"/>
                <a:cs typeface="Segoe UI" panose="020B0502040204020203" pitchFamily="34" charset="0"/>
              </a:rPr>
              <a:t>u moins en partie (</a:t>
            </a:r>
            <a:r>
              <a:rPr lang="fr-FR" sz="2000" dirty="0">
                <a:latin typeface="Segoe UI" panose="020B0502040204020203" pitchFamily="34" charset="0"/>
                <a:cs typeface="Segoe UI" panose="020B0502040204020203" pitchFamily="34" charset="0"/>
              </a:rPr>
              <a:t>extension des droits à l’aide sociale, conditions plus strictes pour l’expulsion et droit au séjour permanent à partir de 5 ans de séjour).</a:t>
            </a:r>
          </a:p>
          <a:p>
            <a:pPr marL="285750" indent="-285750">
              <a:buFont typeface="Arial" panose="020B0604020202020204" pitchFamily="34" charset="0"/>
              <a:buChar char="•"/>
            </a:pPr>
            <a:endParaRPr lang="de-CH" sz="2000" dirty="0">
              <a:latin typeface="Segoe UI" panose="020B0502040204020203" pitchFamily="34" charset="0"/>
              <a:cs typeface="Segoe UI" panose="020B0502040204020203" pitchFamily="34" charset="0"/>
            </a:endParaRPr>
          </a:p>
          <a:p>
            <a:pPr lvl="2">
              <a:buClr>
                <a:srgbClr val="FF0000"/>
              </a:buClr>
            </a:pPr>
            <a:r>
              <a:rPr lang="fr-FR" sz="2000" b="1" dirty="0">
                <a:latin typeface="Segoe UI" panose="020B0502040204020203" pitchFamily="34" charset="0"/>
                <a:cs typeface="Segoe UI" panose="020B0502040204020203" pitchFamily="34" charset="0"/>
                <a:sym typeface="Wingdings" panose="05000000000000000000" pitchFamily="2" charset="2"/>
              </a:rPr>
              <a:t>Divergences sur la question de la reprise de la </a:t>
            </a:r>
            <a:r>
              <a:rPr lang="fr-FR" sz="2000" b="1" dirty="0" smtClean="0">
                <a:latin typeface="Segoe UI" panose="020B0502040204020203" pitchFamily="34" charset="0"/>
                <a:cs typeface="Segoe UI" panose="020B0502040204020203" pitchFamily="34" charset="0"/>
                <a:sym typeface="Wingdings" panose="05000000000000000000" pitchFamily="2" charset="2"/>
              </a:rPr>
              <a:t>directive  </a:t>
            </a:r>
            <a:r>
              <a:rPr lang="fr-FR" sz="2000" b="1" dirty="0">
                <a:latin typeface="Segoe UI" panose="020B0502040204020203" pitchFamily="34" charset="0"/>
                <a:cs typeface="Segoe UI" panose="020B0502040204020203" pitchFamily="34" charset="0"/>
                <a:sym typeface="Wingdings" panose="05000000000000000000" pitchFamily="2" charset="2"/>
              </a:rPr>
              <a:t>mécanisme de règlement des différends prévu par l’accord institutionnel</a:t>
            </a:r>
          </a:p>
          <a:p>
            <a:pPr>
              <a:buClr>
                <a:srgbClr val="FF0000"/>
              </a:buClr>
            </a:pPr>
            <a:endParaRPr lang="de-CH" sz="2000" dirty="0" smtClean="0">
              <a:latin typeface="Segoe UI" panose="020B0502040204020203" pitchFamily="34" charset="0"/>
              <a:cs typeface="Segoe UI" panose="020B0502040204020203"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0" y="3105314"/>
            <a:ext cx="1324366" cy="1398579"/>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5777" y="3804604"/>
            <a:ext cx="763309" cy="532927"/>
          </a:xfrm>
          <a:prstGeom prst="rect">
            <a:avLst/>
          </a:prstGeom>
        </p:spPr>
      </p:pic>
    </p:spTree>
    <p:extLst>
      <p:ext uri="{BB962C8B-B14F-4D97-AF65-F5344CB8AC3E}">
        <p14:creationId xmlns:p14="http://schemas.microsoft.com/office/powerpoint/2010/main" val="59260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ous-titre 2">
            <a:extLst>
              <a:ext uri="{FF2B5EF4-FFF2-40B4-BE49-F238E27FC236}">
                <a16:creationId xmlns:a16="http://schemas.microsoft.com/office/drawing/2014/main" id="{815EB8CE-8BDF-4C42-82FB-A07EA7E7DCF2}"/>
              </a:ext>
            </a:extLst>
          </p:cNvPr>
          <p:cNvSpPr txBox="1">
            <a:spLocks/>
          </p:cNvSpPr>
          <p:nvPr/>
        </p:nvSpPr>
        <p:spPr>
          <a:xfrm>
            <a:off x="376384" y="975423"/>
            <a:ext cx="8028707" cy="382024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Font typeface="+mj-lt"/>
              <a:buAutoNum type="arabicPeriod"/>
            </a:pPr>
            <a:endParaRPr lang="de-CH" sz="1800" dirty="0">
              <a:latin typeface="Segoe UI" panose="020B0502040204020203" pitchFamily="34" charset="0"/>
              <a:cs typeface="Segoe UI" panose="020B0502040204020203" pitchFamily="34" charset="0"/>
            </a:endParaRPr>
          </a:p>
        </p:txBody>
      </p:sp>
      <p:sp>
        <p:nvSpPr>
          <p:cNvPr id="8" name="Sous-titre 2">
            <a:extLst>
              <a:ext uri="{FF2B5EF4-FFF2-40B4-BE49-F238E27FC236}">
                <a16:creationId xmlns:a16="http://schemas.microsoft.com/office/drawing/2014/main" id="{3D8E2213-841A-9D4C-8F60-487A7570D614}"/>
              </a:ext>
            </a:extLst>
          </p:cNvPr>
          <p:cNvSpPr txBox="1">
            <a:spLocks/>
          </p:cNvSpPr>
          <p:nvPr/>
        </p:nvSpPr>
        <p:spPr>
          <a:xfrm>
            <a:off x="2124075" y="160440"/>
            <a:ext cx="7200414" cy="721068"/>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fr-FR" sz="2400" b="1" dirty="0">
                <a:latin typeface="Segoe UI" panose="020B0502040204020203" pitchFamily="34" charset="0"/>
              </a:rPr>
              <a:t>RÉSULTAT DES NÉGOCIATIONS: </a:t>
            </a:r>
          </a:p>
          <a:p>
            <a:pPr marL="0" indent="0">
              <a:spcBef>
                <a:spcPts val="0"/>
              </a:spcBef>
              <a:buNone/>
            </a:pPr>
            <a:r>
              <a:rPr lang="fr-FR" sz="2400" dirty="0">
                <a:latin typeface="Segoe UI" panose="020B0502040204020203" pitchFamily="34" charset="0"/>
              </a:rPr>
              <a:t>SYSTÈMES DE SÉCURITÉ SOCIALE</a:t>
            </a:r>
          </a:p>
        </p:txBody>
      </p:sp>
      <p:pic>
        <p:nvPicPr>
          <p:cNvPr id="2" name="Picture 1" hidden="1"/>
          <p:cNvPicPr>
            <a:picLocks noChangeAspect="1"/>
          </p:cNvPicPr>
          <p:nvPr/>
        </p:nvPicPr>
        <p:blipFill>
          <a:blip r:embed="rId3"/>
          <a:stretch>
            <a:fillRect/>
          </a:stretch>
        </p:blipFill>
        <p:spPr>
          <a:xfrm>
            <a:off x="979200" y="1659757"/>
            <a:ext cx="2125761" cy="2411311"/>
          </a:xfrm>
          <a:prstGeom prst="rect">
            <a:avLst/>
          </a:prstGeom>
        </p:spPr>
      </p:pic>
      <p:cxnSp>
        <p:nvCxnSpPr>
          <p:cNvPr id="14" name="Connecteur droit 7">
            <a:extLst>
              <a:ext uri="{FF2B5EF4-FFF2-40B4-BE49-F238E27FC236}">
                <a16:creationId xmlns:a16="http://schemas.microsoft.com/office/drawing/2014/main" id="{DAF7F16C-08C3-4E44-BB1A-0501C4FF449B}"/>
              </a:ext>
            </a:extLst>
          </p:cNvPr>
          <p:cNvCxnSpPr>
            <a:cxnSpLocks/>
          </p:cNvCxnSpPr>
          <p:nvPr/>
        </p:nvCxnSpPr>
        <p:spPr>
          <a:xfrm>
            <a:off x="2411413" y="928465"/>
            <a:ext cx="6422105" cy="0"/>
          </a:xfrm>
          <a:prstGeom prst="line">
            <a:avLst/>
          </a:prstGeom>
          <a:ln w="12700" cap="sq"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a:xfrm>
            <a:off x="6553200" y="4767263"/>
            <a:ext cx="2133600" cy="273844"/>
          </a:xfrm>
        </p:spPr>
        <p:txBody>
          <a:bodyPr/>
          <a:lstStyle/>
          <a:p>
            <a:r>
              <a:rPr lang="fr-FR" dirty="0" smtClean="0">
                <a:solidFill>
                  <a:prstClr val="black">
                    <a:tint val="75000"/>
                  </a:prstClr>
                </a:solidFill>
              </a:rPr>
              <a:t>17</a:t>
            </a:r>
            <a:endParaRPr lang="fr-FR" dirty="0">
              <a:solidFill>
                <a:prstClr val="black">
                  <a:tint val="75000"/>
                </a:prstClr>
              </a:solidFill>
            </a:endParaRPr>
          </a:p>
        </p:txBody>
      </p:sp>
      <p:sp>
        <p:nvSpPr>
          <p:cNvPr id="6" name="Rectangle 5"/>
          <p:cNvSpPr/>
          <p:nvPr/>
        </p:nvSpPr>
        <p:spPr>
          <a:xfrm>
            <a:off x="376384" y="1062256"/>
            <a:ext cx="6408532" cy="3077766"/>
          </a:xfrm>
          <a:prstGeom prst="rect">
            <a:avLst/>
          </a:prstGeom>
        </p:spPr>
        <p:txBody>
          <a:bodyPr wrap="square" lIns="0" tIns="0" rIns="0" bIns="0">
            <a:spAutoFit/>
          </a:bodyPr>
          <a:lstStyle/>
          <a:p>
            <a:pPr marL="285750" indent="-285750">
              <a:buFont typeface="Arial" panose="020B0604020202020204" pitchFamily="34" charset="0"/>
              <a:buChar char="•"/>
            </a:pPr>
            <a:r>
              <a:rPr lang="fr-FR" sz="2000" dirty="0">
                <a:latin typeface="Segoe UI" panose="020B0502040204020203" pitchFamily="34" charset="0"/>
                <a:cs typeface="Segoe UI" panose="020B0502040204020203" pitchFamily="34" charset="0"/>
              </a:rPr>
              <a:t>R</a:t>
            </a:r>
            <a:r>
              <a:rPr lang="fr-FR" sz="2000" dirty="0" smtClean="0">
                <a:latin typeface="Segoe UI" panose="020B0502040204020203" pitchFamily="34" charset="0"/>
                <a:cs typeface="Segoe UI" panose="020B0502040204020203" pitchFamily="34" charset="0"/>
              </a:rPr>
              <a:t>évision </a:t>
            </a:r>
            <a:r>
              <a:rPr lang="fr-FR" sz="2000" dirty="0">
                <a:latin typeface="Segoe UI" panose="020B0502040204020203" pitchFamily="34" charset="0"/>
                <a:cs typeface="Segoe UI" panose="020B0502040204020203" pitchFamily="34" charset="0"/>
              </a:rPr>
              <a:t>du règlement de l’UE sur la coordination des systèmes de sécurité sociale </a:t>
            </a:r>
            <a:r>
              <a:rPr lang="fr-FR" sz="2000" dirty="0" smtClean="0">
                <a:latin typeface="Segoe UI" panose="020B0502040204020203" pitchFamily="34" charset="0"/>
                <a:cs typeface="Segoe UI" panose="020B0502040204020203" pitchFamily="34" charset="0"/>
              </a:rPr>
              <a:t>pas </a:t>
            </a:r>
            <a:r>
              <a:rPr lang="fr-FR" sz="2000" dirty="0">
                <a:latin typeface="Segoe UI" panose="020B0502040204020203" pitchFamily="34" charset="0"/>
                <a:cs typeface="Segoe UI" panose="020B0502040204020203" pitchFamily="34" charset="0"/>
              </a:rPr>
              <a:t>encore terminée. </a:t>
            </a:r>
          </a:p>
          <a:p>
            <a:pPr marL="285750" indent="-285750">
              <a:buFont typeface="Arial" panose="020B0604020202020204" pitchFamily="34" charset="0"/>
              <a:buChar char="•"/>
            </a:pPr>
            <a:r>
              <a:rPr lang="fr-FR" sz="2000" dirty="0">
                <a:latin typeface="Segoe UI" panose="020B0502040204020203" pitchFamily="34" charset="0"/>
                <a:cs typeface="Segoe UI" panose="020B0502040204020203" pitchFamily="34" charset="0"/>
              </a:rPr>
              <a:t>Q</a:t>
            </a:r>
            <a:r>
              <a:rPr lang="fr-FR" sz="2000" dirty="0" smtClean="0">
                <a:latin typeface="Segoe UI" panose="020B0502040204020203" pitchFamily="34" charset="0"/>
                <a:cs typeface="Segoe UI" panose="020B0502040204020203" pitchFamily="34" charset="0"/>
              </a:rPr>
              <a:t>uestion </a:t>
            </a:r>
            <a:r>
              <a:rPr lang="fr-FR" sz="2000" dirty="0">
                <a:latin typeface="Segoe UI" panose="020B0502040204020203" pitchFamily="34" charset="0"/>
                <a:cs typeface="Segoe UI" panose="020B0502040204020203" pitchFamily="34" charset="0"/>
              </a:rPr>
              <a:t>de la reprise </a:t>
            </a:r>
            <a:r>
              <a:rPr lang="fr-FR" sz="2000" dirty="0" smtClean="0">
                <a:latin typeface="Segoe UI" panose="020B0502040204020203" pitchFamily="34" charset="0"/>
                <a:cs typeface="Segoe UI" panose="020B0502040204020203" pitchFamily="34" charset="0"/>
              </a:rPr>
              <a:t>de cette révision dans </a:t>
            </a:r>
            <a:r>
              <a:rPr lang="fr-FR" sz="2000" dirty="0">
                <a:latin typeface="Segoe UI" panose="020B0502040204020203" pitchFamily="34" charset="0"/>
                <a:cs typeface="Segoe UI" panose="020B0502040204020203" pitchFamily="34" charset="0"/>
              </a:rPr>
              <a:t>l’ALCP se posera pour la Suisse avec ou sans accord institutionnel.</a:t>
            </a:r>
          </a:p>
          <a:p>
            <a:pPr marL="285750" indent="-285750">
              <a:buFont typeface="Arial" panose="020B0604020202020204" pitchFamily="34" charset="0"/>
              <a:buChar char="•"/>
            </a:pPr>
            <a:endParaRPr lang="de-CH" sz="2000" dirty="0" smtClean="0">
              <a:latin typeface="Segoe UI" panose="020B0502040204020203" pitchFamily="34" charset="0"/>
              <a:cs typeface="Segoe UI" panose="020B0502040204020203" pitchFamily="34" charset="0"/>
            </a:endParaRPr>
          </a:p>
          <a:p>
            <a:pPr lvl="2">
              <a:buClr>
                <a:srgbClr val="FF0000"/>
              </a:buClr>
            </a:pPr>
            <a:r>
              <a:rPr lang="fr-FR" sz="2000" b="1" dirty="0">
                <a:latin typeface="Segoe UI" panose="020B0502040204020203" pitchFamily="34" charset="0"/>
                <a:cs typeface="Segoe UI" panose="020B0502040204020203" pitchFamily="34" charset="0"/>
              </a:rPr>
              <a:t>Avantage </a:t>
            </a:r>
            <a:r>
              <a:rPr lang="fr-FR" sz="2000" b="1" dirty="0" smtClean="0">
                <a:latin typeface="Segoe UI" panose="020B0502040204020203" pitchFamily="34" charset="0"/>
                <a:cs typeface="Segoe UI" panose="020B0502040204020203" pitchFamily="34" charset="0"/>
              </a:rPr>
              <a:t>de l’accord </a:t>
            </a:r>
            <a:r>
              <a:rPr lang="fr-FR" sz="2000" b="1" dirty="0">
                <a:latin typeface="Segoe UI" panose="020B0502040204020203" pitchFamily="34" charset="0"/>
                <a:cs typeface="Segoe UI" panose="020B0502040204020203" pitchFamily="34" charset="0"/>
              </a:rPr>
              <a:t>institutionnel: en cas de conflit entre la Suisse et l’UE sur la question de la reprise </a:t>
            </a:r>
            <a:r>
              <a:rPr lang="fr-FR" sz="2000" b="1" dirty="0" smtClean="0">
                <a:latin typeface="Segoe UI" panose="020B0502040204020203" pitchFamily="34" charset="0"/>
                <a:cs typeface="Segoe UI" panose="020B0502040204020203" pitchFamily="34" charset="0"/>
                <a:sym typeface="Wingdings" panose="05000000000000000000" pitchFamily="2" charset="2"/>
              </a:rPr>
              <a:t></a:t>
            </a:r>
            <a:r>
              <a:rPr lang="fr-FR" sz="2000" b="1" dirty="0" smtClean="0">
                <a:latin typeface="Segoe UI" panose="020B0502040204020203" pitchFamily="34" charset="0"/>
                <a:cs typeface="Segoe UI" panose="020B0502040204020203" pitchFamily="34" charset="0"/>
              </a:rPr>
              <a:t> </a:t>
            </a:r>
            <a:r>
              <a:rPr lang="fr-FR" sz="2000" b="1" dirty="0">
                <a:latin typeface="Segoe UI" panose="020B0502040204020203" pitchFamily="34" charset="0"/>
                <a:cs typeface="Segoe UI" panose="020B0502040204020203" pitchFamily="34" charset="0"/>
              </a:rPr>
              <a:t>mécanisme de règlement des différends prévu par l’accord institutionnel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6625" y="3041972"/>
            <a:ext cx="1758015" cy="1399208"/>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5689" y="3207170"/>
            <a:ext cx="763309" cy="532927"/>
          </a:xfrm>
          <a:prstGeom prst="rect">
            <a:avLst/>
          </a:prstGeom>
        </p:spPr>
      </p:pic>
    </p:spTree>
    <p:extLst>
      <p:ext uri="{BB962C8B-B14F-4D97-AF65-F5344CB8AC3E}">
        <p14:creationId xmlns:p14="http://schemas.microsoft.com/office/powerpoint/2010/main" val="3489269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ous-titre 2">
            <a:extLst>
              <a:ext uri="{FF2B5EF4-FFF2-40B4-BE49-F238E27FC236}">
                <a16:creationId xmlns:a16="http://schemas.microsoft.com/office/drawing/2014/main" id="{815EB8CE-8BDF-4C42-82FB-A07EA7E7DCF2}"/>
              </a:ext>
            </a:extLst>
          </p:cNvPr>
          <p:cNvSpPr txBox="1">
            <a:spLocks/>
          </p:cNvSpPr>
          <p:nvPr/>
        </p:nvSpPr>
        <p:spPr>
          <a:xfrm>
            <a:off x="160020" y="975423"/>
            <a:ext cx="8245071" cy="382024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Font typeface="+mj-lt"/>
              <a:buAutoNum type="arabicPeriod"/>
            </a:pPr>
            <a:endParaRPr lang="de-CH" sz="1800" dirty="0">
              <a:latin typeface="Segoe UI" panose="020B0502040204020203" pitchFamily="34" charset="0"/>
              <a:cs typeface="Segoe UI" panose="020B0502040204020203" pitchFamily="34" charset="0"/>
            </a:endParaRPr>
          </a:p>
        </p:txBody>
      </p:sp>
      <p:sp>
        <p:nvSpPr>
          <p:cNvPr id="8" name="Sous-titre 2">
            <a:extLst>
              <a:ext uri="{FF2B5EF4-FFF2-40B4-BE49-F238E27FC236}">
                <a16:creationId xmlns:a16="http://schemas.microsoft.com/office/drawing/2014/main" id="{3D8E2213-841A-9D4C-8F60-487A7570D614}"/>
              </a:ext>
            </a:extLst>
          </p:cNvPr>
          <p:cNvSpPr txBox="1">
            <a:spLocks/>
          </p:cNvSpPr>
          <p:nvPr/>
        </p:nvSpPr>
        <p:spPr>
          <a:xfrm>
            <a:off x="2130645" y="160440"/>
            <a:ext cx="6648281" cy="721068"/>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fr-FR" sz="2400" b="1" dirty="0">
                <a:latin typeface="Segoe UI" panose="020B0502040204020203" pitchFamily="34" charset="0"/>
              </a:rPr>
              <a:t>RÉSULTAT DES NÉGOCIATIONS: </a:t>
            </a:r>
          </a:p>
          <a:p>
            <a:pPr marL="0" indent="0">
              <a:spcBef>
                <a:spcPts val="0"/>
              </a:spcBef>
              <a:buFont typeface="Arial"/>
              <a:buNone/>
            </a:pPr>
            <a:r>
              <a:rPr lang="fr-FR" sz="2400" dirty="0">
                <a:latin typeface="Segoe UI" panose="020B0502040204020203" pitchFamily="34" charset="0"/>
              </a:rPr>
              <a:t>DÉNONCIATION DE L’ACCORD INSTITUTIONNEL</a:t>
            </a:r>
          </a:p>
        </p:txBody>
      </p:sp>
      <p:pic>
        <p:nvPicPr>
          <p:cNvPr id="2" name="Picture 1" hidden="1"/>
          <p:cNvPicPr>
            <a:picLocks noChangeAspect="1"/>
          </p:cNvPicPr>
          <p:nvPr/>
        </p:nvPicPr>
        <p:blipFill>
          <a:blip r:embed="rId3"/>
          <a:stretch>
            <a:fillRect/>
          </a:stretch>
        </p:blipFill>
        <p:spPr>
          <a:xfrm>
            <a:off x="979200" y="1659757"/>
            <a:ext cx="2125761" cy="2411311"/>
          </a:xfrm>
          <a:prstGeom prst="rect">
            <a:avLst/>
          </a:prstGeom>
        </p:spPr>
      </p:pic>
      <p:cxnSp>
        <p:nvCxnSpPr>
          <p:cNvPr id="14" name="Connecteur droit 7">
            <a:extLst>
              <a:ext uri="{FF2B5EF4-FFF2-40B4-BE49-F238E27FC236}">
                <a16:creationId xmlns:a16="http://schemas.microsoft.com/office/drawing/2014/main" id="{DAF7F16C-08C3-4E44-BB1A-0501C4FF449B}"/>
              </a:ext>
            </a:extLst>
          </p:cNvPr>
          <p:cNvCxnSpPr>
            <a:cxnSpLocks/>
          </p:cNvCxnSpPr>
          <p:nvPr/>
        </p:nvCxnSpPr>
        <p:spPr>
          <a:xfrm>
            <a:off x="2411413" y="928465"/>
            <a:ext cx="6422105" cy="0"/>
          </a:xfrm>
          <a:prstGeom prst="line">
            <a:avLst/>
          </a:prstGeom>
          <a:ln w="12700" cap="sq"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a:xfrm>
            <a:off x="6553200" y="4767263"/>
            <a:ext cx="2133600" cy="273844"/>
          </a:xfrm>
        </p:spPr>
        <p:txBody>
          <a:bodyPr/>
          <a:lstStyle/>
          <a:p>
            <a:r>
              <a:rPr lang="fr-FR" dirty="0" smtClean="0">
                <a:solidFill>
                  <a:prstClr val="black">
                    <a:tint val="75000"/>
                  </a:prstClr>
                </a:solidFill>
              </a:rPr>
              <a:t>18</a:t>
            </a:r>
            <a:endParaRPr lang="fr-FR" dirty="0">
              <a:solidFill>
                <a:prstClr val="black">
                  <a:tint val="75000"/>
                </a:prstClr>
              </a:solidFill>
            </a:endParaRPr>
          </a:p>
        </p:txBody>
      </p:sp>
      <p:sp>
        <p:nvSpPr>
          <p:cNvPr id="6" name="Rectangle 5"/>
          <p:cNvSpPr/>
          <p:nvPr/>
        </p:nvSpPr>
        <p:spPr>
          <a:xfrm>
            <a:off x="475673" y="1556723"/>
            <a:ext cx="7929418" cy="615553"/>
          </a:xfrm>
          <a:prstGeom prst="rect">
            <a:avLst/>
          </a:prstGeom>
        </p:spPr>
        <p:txBody>
          <a:bodyPr wrap="square" lIns="0" tIns="0" rIns="0" bIns="0">
            <a:spAutoFit/>
          </a:bodyPr>
          <a:lstStyle/>
          <a:p>
            <a:r>
              <a:rPr lang="fr-FR" sz="2000" dirty="0">
                <a:latin typeface="Segoe UI" panose="020B0502040204020203" pitchFamily="34" charset="0"/>
                <a:cs typeface="Segoe UI" panose="020B0502040204020203" pitchFamily="34" charset="0"/>
              </a:rPr>
              <a:t>Dénonciation de l’accord institutionnel par l’une des parties</a:t>
            </a:r>
          </a:p>
          <a:p>
            <a:endParaRPr lang="de-CH" sz="2000" dirty="0">
              <a:latin typeface="Segoe UI" panose="020B0502040204020203" pitchFamily="34" charset="0"/>
              <a:cs typeface="Segoe UI" panose="020B0502040204020203" pitchFamily="34" charset="0"/>
            </a:endParaRPr>
          </a:p>
        </p:txBody>
      </p:sp>
      <p:graphicFrame>
        <p:nvGraphicFramePr>
          <p:cNvPr id="9" name="Diagram 8"/>
          <p:cNvGraphicFramePr/>
          <p:nvPr>
            <p:extLst>
              <p:ext uri="{D42A27DB-BD31-4B8C-83A1-F6EECF244321}">
                <p14:modId xmlns:p14="http://schemas.microsoft.com/office/powerpoint/2010/main" val="155088806"/>
              </p:ext>
            </p:extLst>
          </p:nvPr>
        </p:nvGraphicFramePr>
        <p:xfrm>
          <a:off x="475672" y="1423283"/>
          <a:ext cx="8303253" cy="31652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47498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ous-titre 2">
            <a:extLst>
              <a:ext uri="{FF2B5EF4-FFF2-40B4-BE49-F238E27FC236}">
                <a16:creationId xmlns:a16="http://schemas.microsoft.com/office/drawing/2014/main" id="{815EB8CE-8BDF-4C42-82FB-A07EA7E7DCF2}"/>
              </a:ext>
            </a:extLst>
          </p:cNvPr>
          <p:cNvSpPr txBox="1">
            <a:spLocks/>
          </p:cNvSpPr>
          <p:nvPr/>
        </p:nvSpPr>
        <p:spPr>
          <a:xfrm>
            <a:off x="376384" y="975423"/>
            <a:ext cx="8028707" cy="382024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Font typeface="+mj-lt"/>
              <a:buAutoNum type="arabicPeriod"/>
            </a:pPr>
            <a:endParaRPr lang="de-CH" sz="1800" dirty="0">
              <a:latin typeface="Segoe UI" panose="020B0502040204020203" pitchFamily="34" charset="0"/>
              <a:cs typeface="Segoe UI" panose="020B0502040204020203" pitchFamily="34" charset="0"/>
            </a:endParaRPr>
          </a:p>
        </p:txBody>
      </p:sp>
      <p:sp>
        <p:nvSpPr>
          <p:cNvPr id="8" name="Sous-titre 2">
            <a:extLst>
              <a:ext uri="{FF2B5EF4-FFF2-40B4-BE49-F238E27FC236}">
                <a16:creationId xmlns:a16="http://schemas.microsoft.com/office/drawing/2014/main" id="{3D8E2213-841A-9D4C-8F60-487A7570D614}"/>
              </a:ext>
            </a:extLst>
          </p:cNvPr>
          <p:cNvSpPr txBox="1">
            <a:spLocks/>
          </p:cNvSpPr>
          <p:nvPr/>
        </p:nvSpPr>
        <p:spPr>
          <a:xfrm>
            <a:off x="2124075" y="160440"/>
            <a:ext cx="6648281" cy="721068"/>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fr-FR" sz="2400" b="1" dirty="0">
                <a:latin typeface="Segoe UI" panose="020B0502040204020203" pitchFamily="34" charset="0"/>
              </a:rPr>
              <a:t>ÉVALUATION DU CONSEIL FÉDÉRAL </a:t>
            </a:r>
          </a:p>
        </p:txBody>
      </p:sp>
      <p:pic>
        <p:nvPicPr>
          <p:cNvPr id="2" name="Picture 1" hidden="1"/>
          <p:cNvPicPr>
            <a:picLocks noChangeAspect="1"/>
          </p:cNvPicPr>
          <p:nvPr/>
        </p:nvPicPr>
        <p:blipFill>
          <a:blip r:embed="rId3"/>
          <a:stretch>
            <a:fillRect/>
          </a:stretch>
        </p:blipFill>
        <p:spPr>
          <a:xfrm>
            <a:off x="979200" y="1659757"/>
            <a:ext cx="2125761" cy="2411311"/>
          </a:xfrm>
          <a:prstGeom prst="rect">
            <a:avLst/>
          </a:prstGeom>
        </p:spPr>
      </p:pic>
      <p:cxnSp>
        <p:nvCxnSpPr>
          <p:cNvPr id="14" name="Connecteur droit 7">
            <a:extLst>
              <a:ext uri="{FF2B5EF4-FFF2-40B4-BE49-F238E27FC236}">
                <a16:creationId xmlns:a16="http://schemas.microsoft.com/office/drawing/2014/main" id="{DAF7F16C-08C3-4E44-BB1A-0501C4FF449B}"/>
              </a:ext>
            </a:extLst>
          </p:cNvPr>
          <p:cNvCxnSpPr>
            <a:cxnSpLocks/>
          </p:cNvCxnSpPr>
          <p:nvPr/>
        </p:nvCxnSpPr>
        <p:spPr>
          <a:xfrm>
            <a:off x="2411413" y="928465"/>
            <a:ext cx="6422105" cy="0"/>
          </a:xfrm>
          <a:prstGeom prst="line">
            <a:avLst/>
          </a:prstGeom>
          <a:ln w="12700" cap="sq"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a:xfrm>
            <a:off x="6553200" y="4767263"/>
            <a:ext cx="2133600" cy="273844"/>
          </a:xfrm>
        </p:spPr>
        <p:txBody>
          <a:bodyPr/>
          <a:lstStyle/>
          <a:p>
            <a:r>
              <a:rPr lang="fr-FR" dirty="0" smtClean="0">
                <a:solidFill>
                  <a:prstClr val="black">
                    <a:tint val="75000"/>
                  </a:prstClr>
                </a:solidFill>
              </a:rPr>
              <a:t>19</a:t>
            </a:r>
            <a:endParaRPr lang="fr-FR" dirty="0">
              <a:solidFill>
                <a:prstClr val="black">
                  <a:tint val="75000"/>
                </a:prstClr>
              </a:solidFill>
            </a:endParaRPr>
          </a:p>
        </p:txBody>
      </p:sp>
      <p:sp>
        <p:nvSpPr>
          <p:cNvPr id="6" name="Rectangle 5"/>
          <p:cNvSpPr/>
          <p:nvPr/>
        </p:nvSpPr>
        <p:spPr>
          <a:xfrm>
            <a:off x="475673" y="1570267"/>
            <a:ext cx="4998695" cy="2462213"/>
          </a:xfrm>
          <a:prstGeom prst="rect">
            <a:avLst/>
          </a:prstGeom>
        </p:spPr>
        <p:txBody>
          <a:bodyPr wrap="square" lIns="0" tIns="0" rIns="0" bIns="0">
            <a:spAutoFit/>
          </a:bodyPr>
          <a:lstStyle/>
          <a:p>
            <a:pPr marL="285750" indent="-285750">
              <a:buFont typeface="Arial" panose="020B0604020202020204" pitchFamily="34" charset="0"/>
              <a:buChar char="•"/>
            </a:pPr>
            <a:r>
              <a:rPr lang="fr-FR" sz="2000" dirty="0">
                <a:latin typeface="Segoe UI" panose="020B0502040204020203" pitchFamily="34" charset="0"/>
                <a:cs typeface="Segoe UI" panose="020B0502040204020203" pitchFamily="34" charset="0"/>
              </a:rPr>
              <a:t>Résultat correspondant dans une large mesure aux intérêts </a:t>
            </a:r>
            <a:r>
              <a:rPr lang="fr-FR" sz="2000" dirty="0" smtClean="0">
                <a:latin typeface="Segoe UI" panose="020B0502040204020203" pitchFamily="34" charset="0"/>
                <a:cs typeface="Segoe UI" panose="020B0502040204020203" pitchFamily="34" charset="0"/>
              </a:rPr>
              <a:t>de la Suisse</a:t>
            </a:r>
            <a:endParaRPr lang="fr-FR" sz="20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de-CH" sz="20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fr-FR" sz="2000" dirty="0">
                <a:latin typeface="Segoe UI" panose="020B0502040204020203" pitchFamily="34" charset="0"/>
                <a:cs typeface="Segoe UI" panose="020B0502040204020203" pitchFamily="34" charset="0"/>
              </a:rPr>
              <a:t>Le Conseil fédéral renonce pour </a:t>
            </a:r>
            <a:r>
              <a:rPr lang="fr-FR" sz="2000" dirty="0" smtClean="0">
                <a:latin typeface="Segoe UI" panose="020B0502040204020203" pitchFamily="34" charset="0"/>
                <a:cs typeface="Segoe UI" panose="020B0502040204020203" pitchFamily="34" charset="0"/>
              </a:rPr>
              <a:t>l’instant </a:t>
            </a:r>
            <a:r>
              <a:rPr lang="fr-FR" sz="2000" dirty="0">
                <a:latin typeface="Segoe UI" panose="020B0502040204020203" pitchFamily="34" charset="0"/>
                <a:cs typeface="Segoe UI" panose="020B0502040204020203" pitchFamily="34" charset="0"/>
              </a:rPr>
              <a:t>à parapher l’accord.</a:t>
            </a:r>
          </a:p>
          <a:p>
            <a:pPr marL="285750" indent="-285750">
              <a:buFont typeface="Arial" panose="020B0604020202020204" pitchFamily="34" charset="0"/>
              <a:buChar char="•"/>
            </a:pPr>
            <a:endParaRPr lang="de-CH" sz="20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fr-FR" sz="2000" dirty="0">
                <a:latin typeface="Segoe UI" panose="020B0502040204020203" pitchFamily="34" charset="0"/>
                <a:cs typeface="Segoe UI" panose="020B0502040204020203" pitchFamily="34" charset="0"/>
              </a:rPr>
              <a:t>Consultations menées auprès des principaux acteurs suisses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0146" y="2813528"/>
            <a:ext cx="3382208" cy="1988783"/>
          </a:xfrm>
          <a:prstGeom prst="rect">
            <a:avLst/>
          </a:prstGeom>
        </p:spPr>
      </p:pic>
    </p:spTree>
    <p:extLst>
      <p:ext uri="{BB962C8B-B14F-4D97-AF65-F5344CB8AC3E}">
        <p14:creationId xmlns:p14="http://schemas.microsoft.com/office/powerpoint/2010/main" val="2571463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ous-titre 2">
            <a:extLst>
              <a:ext uri="{FF2B5EF4-FFF2-40B4-BE49-F238E27FC236}">
                <a16:creationId xmlns:a16="http://schemas.microsoft.com/office/drawing/2014/main" id="{E64DF5E1-915C-4441-BD49-B76F7AF78E0E}"/>
              </a:ext>
            </a:extLst>
          </p:cNvPr>
          <p:cNvSpPr txBox="1">
            <a:spLocks/>
          </p:cNvSpPr>
          <p:nvPr/>
        </p:nvSpPr>
        <p:spPr>
          <a:xfrm>
            <a:off x="2099361" y="164179"/>
            <a:ext cx="6431666" cy="756706"/>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2400" b="1" dirty="0" smtClean="0">
                <a:latin typeface="Segoe UI" panose="020B0502040204020203" pitchFamily="34" charset="0"/>
              </a:rPr>
              <a:t>ELEMENTS CLES DES CONSULTATIONS</a:t>
            </a:r>
            <a:endParaRPr lang="fr-FR" sz="2400" dirty="0"/>
          </a:p>
        </p:txBody>
      </p:sp>
      <p:cxnSp>
        <p:nvCxnSpPr>
          <p:cNvPr id="28" name="Connecteur droit 7">
            <a:extLst>
              <a:ext uri="{FF2B5EF4-FFF2-40B4-BE49-F238E27FC236}">
                <a16:creationId xmlns:a16="http://schemas.microsoft.com/office/drawing/2014/main" id="{DAF7F16C-08C3-4E44-BB1A-0501C4FF449B}"/>
              </a:ext>
            </a:extLst>
          </p:cNvPr>
          <p:cNvCxnSpPr>
            <a:cxnSpLocks/>
          </p:cNvCxnSpPr>
          <p:nvPr/>
        </p:nvCxnSpPr>
        <p:spPr>
          <a:xfrm>
            <a:off x="2411413" y="928465"/>
            <a:ext cx="6422105" cy="0"/>
          </a:xfrm>
          <a:prstGeom prst="line">
            <a:avLst/>
          </a:prstGeom>
          <a:ln w="12700" cap="sq"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Sous-titre 2">
            <a:extLst>
              <a:ext uri="{FF2B5EF4-FFF2-40B4-BE49-F238E27FC236}">
                <a16:creationId xmlns:a16="http://schemas.microsoft.com/office/drawing/2014/main" id="{815EB8CE-8BDF-4C42-82FB-A07EA7E7DCF2}"/>
              </a:ext>
            </a:extLst>
          </p:cNvPr>
          <p:cNvSpPr txBox="1">
            <a:spLocks/>
          </p:cNvSpPr>
          <p:nvPr/>
        </p:nvSpPr>
        <p:spPr>
          <a:xfrm>
            <a:off x="397566" y="1328826"/>
            <a:ext cx="3521292" cy="364868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tabLst>
                <a:tab pos="1073150" algn="l"/>
              </a:tabLst>
            </a:pPr>
            <a:endParaRPr lang="fr-FR" sz="1600" dirty="0" smtClean="0">
              <a:latin typeface="Segoe UI" panose="020B0502040204020203" pitchFamily="34" charset="0"/>
              <a:cs typeface="Segoe UI" panose="020B0502040204020203" pitchFamily="34" charset="0"/>
            </a:endParaRPr>
          </a:p>
        </p:txBody>
      </p:sp>
      <p:sp>
        <p:nvSpPr>
          <p:cNvPr id="6" name="Rectangle 5"/>
          <p:cNvSpPr/>
          <p:nvPr/>
        </p:nvSpPr>
        <p:spPr>
          <a:xfrm>
            <a:off x="475689" y="1413603"/>
            <a:ext cx="5973237" cy="3693319"/>
          </a:xfrm>
          <a:prstGeom prst="rect">
            <a:avLst/>
          </a:prstGeom>
        </p:spPr>
        <p:txBody>
          <a:bodyPr wrap="square" lIns="0" tIns="0" rIns="0" bIns="0">
            <a:spAutoFit/>
          </a:bodyPr>
          <a:lstStyle/>
          <a:p>
            <a:pPr marL="285750" indent="-285750">
              <a:buFont typeface="Arial" panose="020B0604020202020204" pitchFamily="34" charset="0"/>
              <a:buChar char="•"/>
            </a:pPr>
            <a:r>
              <a:rPr lang="fr-FR" sz="2000" dirty="0">
                <a:latin typeface="Segoe UI" panose="020B0502040204020203" pitchFamily="34" charset="0"/>
              </a:rPr>
              <a:t>Lors de sa séance du 7 décembre, le CF a pris </a:t>
            </a:r>
            <a:r>
              <a:rPr lang="fr-FR" sz="2000" dirty="0" smtClean="0">
                <a:latin typeface="Segoe UI" panose="020B0502040204020203" pitchFamily="34" charset="0"/>
              </a:rPr>
              <a:t>connaissance </a:t>
            </a:r>
            <a:r>
              <a:rPr lang="fr-FR" sz="2000" dirty="0">
                <a:latin typeface="Segoe UI" panose="020B0502040204020203" pitchFamily="34" charset="0"/>
              </a:rPr>
              <a:t>du résultat des négociations.</a:t>
            </a:r>
          </a:p>
          <a:p>
            <a:pPr marL="285750" indent="-285750">
              <a:buFont typeface="Arial" panose="020B0604020202020204" pitchFamily="34" charset="0"/>
              <a:buChar char="•"/>
            </a:pPr>
            <a:r>
              <a:rPr lang="fr-FR" sz="2000" dirty="0">
                <a:latin typeface="Segoe UI" panose="020B0502040204020203" pitchFamily="34" charset="0"/>
              </a:rPr>
              <a:t>Résultat </a:t>
            </a:r>
            <a:r>
              <a:rPr lang="fr-FR" sz="2000" dirty="0" smtClean="0">
                <a:latin typeface="Segoe UI" panose="020B0502040204020203" pitchFamily="34" charset="0"/>
              </a:rPr>
              <a:t>correspond </a:t>
            </a:r>
            <a:r>
              <a:rPr lang="fr-FR" sz="2000" dirty="0">
                <a:latin typeface="Segoe UI" panose="020B0502040204020203" pitchFamily="34" charset="0"/>
              </a:rPr>
              <a:t>dans une large mesure aux intérêts CH</a:t>
            </a:r>
          </a:p>
          <a:p>
            <a:pPr marL="285750" indent="-285750">
              <a:buFont typeface="Arial" panose="020B0604020202020204" pitchFamily="34" charset="0"/>
              <a:buChar char="•"/>
            </a:pPr>
            <a:r>
              <a:rPr lang="fr-FR" sz="2000" dirty="0" smtClean="0">
                <a:latin typeface="Segoe UI" panose="020B0502040204020203" pitchFamily="34" charset="0"/>
                <a:cs typeface="Segoe UI" panose="020B0502040204020203" pitchFamily="34" charset="0"/>
              </a:rPr>
              <a:t>Pas encore de paraphe  </a:t>
            </a:r>
            <a:endParaRPr lang="fr-FR" sz="20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fr-FR" sz="2000" dirty="0" smtClean="0">
                <a:latin typeface="Segoe UI" panose="020B0502040204020203" pitchFamily="34" charset="0"/>
                <a:cs typeface="Segoe UI" panose="020B0502040204020203" pitchFamily="34" charset="0"/>
              </a:rPr>
              <a:t>D’abord: </a:t>
            </a:r>
            <a:r>
              <a:rPr lang="fr-FR" sz="2000" dirty="0">
                <a:latin typeface="Segoe UI" panose="020B0502040204020203" pitchFamily="34" charset="0"/>
                <a:cs typeface="Segoe UI" panose="020B0502040204020203" pitchFamily="34" charset="0"/>
              </a:rPr>
              <a:t>discussions interactives avec les principaux acteurs suisses</a:t>
            </a:r>
          </a:p>
          <a:p>
            <a:pPr marL="285750" indent="-285750">
              <a:buFont typeface="Arial" panose="020B0604020202020204" pitchFamily="34" charset="0"/>
              <a:buChar char="•"/>
            </a:pPr>
            <a:r>
              <a:rPr lang="fr-FR" sz="2000" dirty="0">
                <a:latin typeface="Segoe UI" panose="020B0502040204020203" pitchFamily="34" charset="0"/>
                <a:cs typeface="Segoe UI" panose="020B0502040204020203" pitchFamily="34" charset="0"/>
              </a:rPr>
              <a:t>Société civile</a:t>
            </a:r>
          </a:p>
          <a:p>
            <a:pPr marL="285750" indent="-285750">
              <a:buFont typeface="Arial" panose="020B0604020202020204" pitchFamily="34" charset="0"/>
              <a:buChar char="•"/>
            </a:pPr>
            <a:endParaRPr lang="de-CH" sz="2000" dirty="0" smtClean="0">
              <a:latin typeface="Segoe UI" panose="020B0502040204020203" pitchFamily="34" charset="0"/>
              <a:cs typeface="Segoe UI" panose="020B0502040204020203" pitchFamily="34" charset="0"/>
            </a:endParaRPr>
          </a:p>
          <a:p>
            <a:pPr lvl="2">
              <a:buClr>
                <a:srgbClr val="FF0000"/>
              </a:buClr>
            </a:pPr>
            <a:r>
              <a:rPr lang="fr-FR" sz="2000" b="1" dirty="0" smtClean="0">
                <a:latin typeface="Segoe UI" panose="020B0502040204020203" pitchFamily="34" charset="0"/>
                <a:cs typeface="Segoe UI" panose="020B0502040204020203" pitchFamily="34" charset="0"/>
              </a:rPr>
              <a:t>Printemps </a:t>
            </a:r>
            <a:r>
              <a:rPr lang="fr-FR" sz="2000" b="1" dirty="0">
                <a:latin typeface="Segoe UI" panose="020B0502040204020203" pitchFamily="34" charset="0"/>
                <a:cs typeface="Segoe UI" panose="020B0502040204020203" pitchFamily="34" charset="0"/>
              </a:rPr>
              <a:t>2019: </a:t>
            </a:r>
            <a:r>
              <a:rPr lang="fr-FR" sz="2000" b="1" dirty="0" smtClean="0">
                <a:latin typeface="Segoe UI" panose="020B0502040204020203" pitchFamily="34" charset="0"/>
                <a:cs typeface="Segoe UI" panose="020B0502040204020203" pitchFamily="34" charset="0"/>
              </a:rPr>
              <a:t>état </a:t>
            </a:r>
            <a:r>
              <a:rPr lang="fr-FR" sz="2000" b="1" dirty="0">
                <a:latin typeface="Segoe UI" panose="020B0502040204020203" pitchFamily="34" charset="0"/>
                <a:cs typeface="Segoe UI" panose="020B0502040204020203" pitchFamily="34" charset="0"/>
              </a:rPr>
              <a:t>des consultations; prochaines étapes</a:t>
            </a:r>
          </a:p>
          <a:p>
            <a:endParaRPr lang="de-CH" sz="2000" dirty="0">
              <a:latin typeface="Segoe UI" panose="020B0502040204020203" pitchFamily="34" charset="0"/>
              <a:cs typeface="Segoe UI" panose="020B0502040204020203" pitchFamily="34" charset="0"/>
            </a:endParaRPr>
          </a:p>
        </p:txBody>
      </p:sp>
      <p:sp>
        <p:nvSpPr>
          <p:cNvPr id="2" name="Slide Number Placeholder 1"/>
          <p:cNvSpPr>
            <a:spLocks noGrp="1"/>
          </p:cNvSpPr>
          <p:nvPr>
            <p:ph type="sldNum" sz="quarter" idx="12"/>
          </p:nvPr>
        </p:nvSpPr>
        <p:spPr>
          <a:xfrm>
            <a:off x="6553200" y="4767263"/>
            <a:ext cx="2133600" cy="273844"/>
          </a:xfrm>
        </p:spPr>
        <p:txBody>
          <a:bodyPr/>
          <a:lstStyle/>
          <a:p>
            <a:r>
              <a:rPr lang="fr-FR" dirty="0">
                <a:solidFill>
                  <a:prstClr val="black">
                    <a:tint val="75000"/>
                  </a:prstClr>
                </a:solidFill>
              </a:rPr>
              <a:t>2</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5689" y="4161013"/>
            <a:ext cx="763309" cy="53292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2868" y="3125164"/>
            <a:ext cx="2142682" cy="1530676"/>
          </a:xfrm>
          <a:prstGeom prst="rect">
            <a:avLst/>
          </a:prstGeom>
        </p:spPr>
      </p:pic>
    </p:spTree>
    <p:extLst>
      <p:ext uri="{BB962C8B-B14F-4D97-AF65-F5344CB8AC3E}">
        <p14:creationId xmlns:p14="http://schemas.microsoft.com/office/powerpoint/2010/main" val="948906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ous-titre 2">
            <a:extLst>
              <a:ext uri="{FF2B5EF4-FFF2-40B4-BE49-F238E27FC236}">
                <a16:creationId xmlns:a16="http://schemas.microsoft.com/office/drawing/2014/main" id="{815EB8CE-8BDF-4C42-82FB-A07EA7E7DCF2}"/>
              </a:ext>
            </a:extLst>
          </p:cNvPr>
          <p:cNvSpPr txBox="1">
            <a:spLocks/>
          </p:cNvSpPr>
          <p:nvPr/>
        </p:nvSpPr>
        <p:spPr>
          <a:xfrm>
            <a:off x="376384" y="975423"/>
            <a:ext cx="8028707" cy="382024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Font typeface="+mj-lt"/>
              <a:buAutoNum type="arabicPeriod"/>
            </a:pPr>
            <a:endParaRPr lang="de-CH" sz="1800" dirty="0">
              <a:latin typeface="Segoe UI" panose="020B0502040204020203" pitchFamily="34" charset="0"/>
              <a:cs typeface="Segoe UI" panose="020B0502040204020203" pitchFamily="34" charset="0"/>
            </a:endParaRPr>
          </a:p>
        </p:txBody>
      </p:sp>
      <p:sp>
        <p:nvSpPr>
          <p:cNvPr id="8" name="Sous-titre 2">
            <a:extLst>
              <a:ext uri="{FF2B5EF4-FFF2-40B4-BE49-F238E27FC236}">
                <a16:creationId xmlns:a16="http://schemas.microsoft.com/office/drawing/2014/main" id="{3D8E2213-841A-9D4C-8F60-487A7570D614}"/>
              </a:ext>
            </a:extLst>
          </p:cNvPr>
          <p:cNvSpPr txBox="1">
            <a:spLocks/>
          </p:cNvSpPr>
          <p:nvPr/>
        </p:nvSpPr>
        <p:spPr>
          <a:xfrm>
            <a:off x="2124075" y="160440"/>
            <a:ext cx="6648281" cy="721068"/>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fr-FR" sz="2400" b="1" dirty="0">
                <a:latin typeface="Segoe UI" panose="020B0502040204020203" pitchFamily="34" charset="0"/>
              </a:rPr>
              <a:t>BUT DES CONSULTATIONS</a:t>
            </a:r>
          </a:p>
        </p:txBody>
      </p:sp>
      <p:pic>
        <p:nvPicPr>
          <p:cNvPr id="2" name="Picture 1" hidden="1"/>
          <p:cNvPicPr>
            <a:picLocks noChangeAspect="1"/>
          </p:cNvPicPr>
          <p:nvPr/>
        </p:nvPicPr>
        <p:blipFill>
          <a:blip r:embed="rId3"/>
          <a:stretch>
            <a:fillRect/>
          </a:stretch>
        </p:blipFill>
        <p:spPr>
          <a:xfrm>
            <a:off x="979200" y="1659757"/>
            <a:ext cx="2125761" cy="2411311"/>
          </a:xfrm>
          <a:prstGeom prst="rect">
            <a:avLst/>
          </a:prstGeom>
        </p:spPr>
      </p:pic>
      <p:cxnSp>
        <p:nvCxnSpPr>
          <p:cNvPr id="14" name="Connecteur droit 7">
            <a:extLst>
              <a:ext uri="{FF2B5EF4-FFF2-40B4-BE49-F238E27FC236}">
                <a16:creationId xmlns:a16="http://schemas.microsoft.com/office/drawing/2014/main" id="{DAF7F16C-08C3-4E44-BB1A-0501C4FF449B}"/>
              </a:ext>
            </a:extLst>
          </p:cNvPr>
          <p:cNvCxnSpPr>
            <a:cxnSpLocks/>
          </p:cNvCxnSpPr>
          <p:nvPr/>
        </p:nvCxnSpPr>
        <p:spPr>
          <a:xfrm>
            <a:off x="2411413" y="928465"/>
            <a:ext cx="6422105" cy="0"/>
          </a:xfrm>
          <a:prstGeom prst="line">
            <a:avLst/>
          </a:prstGeom>
          <a:ln w="12700" cap="sq"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a:xfrm>
            <a:off x="6553200" y="4767263"/>
            <a:ext cx="2133600" cy="273844"/>
          </a:xfrm>
        </p:spPr>
        <p:txBody>
          <a:bodyPr/>
          <a:lstStyle/>
          <a:p>
            <a:r>
              <a:rPr lang="fr-FR" dirty="0" smtClean="0">
                <a:solidFill>
                  <a:prstClr val="black">
                    <a:tint val="75000"/>
                  </a:prstClr>
                </a:solidFill>
              </a:rPr>
              <a:t>20</a:t>
            </a:r>
            <a:endParaRPr lang="fr-FR" dirty="0">
              <a:solidFill>
                <a:prstClr val="black">
                  <a:tint val="75000"/>
                </a:prstClr>
              </a:solidFill>
            </a:endParaRPr>
          </a:p>
        </p:txBody>
      </p:sp>
      <p:sp>
        <p:nvSpPr>
          <p:cNvPr id="6" name="Rectangle 5"/>
          <p:cNvSpPr/>
          <p:nvPr/>
        </p:nvSpPr>
        <p:spPr>
          <a:xfrm>
            <a:off x="488813" y="975423"/>
            <a:ext cx="7916278" cy="3985706"/>
          </a:xfrm>
          <a:prstGeom prst="rect">
            <a:avLst/>
          </a:prstGeom>
        </p:spPr>
        <p:txBody>
          <a:bodyPr wrap="square" lIns="0" tIns="0" rIns="0" bIns="0">
            <a:spAutoFit/>
          </a:bodyPr>
          <a:lstStyle/>
          <a:p>
            <a:pPr>
              <a:spcAft>
                <a:spcPts val="600"/>
              </a:spcAft>
            </a:pPr>
            <a:r>
              <a:rPr lang="fr-FR" dirty="0">
                <a:latin typeface="Segoe UI" panose="020B0502040204020203" pitchFamily="34" charset="0"/>
                <a:cs typeface="Segoe UI" panose="020B0502040204020203" pitchFamily="34" charset="0"/>
              </a:rPr>
              <a:t>Recueillir l’avis des principaux acteurs suisses </a:t>
            </a:r>
            <a:r>
              <a:rPr lang="fr-FR" dirty="0" smtClean="0">
                <a:latin typeface="Segoe UI" panose="020B0502040204020203" pitchFamily="34" charset="0"/>
                <a:cs typeface="Segoe UI" panose="020B0502040204020203" pitchFamily="34" charset="0"/>
              </a:rPr>
              <a:t>sur:</a:t>
            </a:r>
            <a:endParaRPr lang="de-CH" dirty="0" smtClean="0">
              <a:latin typeface="Segoe UI" panose="020B0502040204020203" pitchFamily="34" charset="0"/>
              <a:cs typeface="Segoe UI" panose="020B0502040204020203" pitchFamily="34" charset="0"/>
            </a:endParaRPr>
          </a:p>
          <a:p>
            <a:pPr marL="742950" lvl="1" indent="-285750">
              <a:buFont typeface="Segoe UI" panose="020B0502040204020203" pitchFamily="34" charset="0"/>
              <a:buChar char="→"/>
            </a:pPr>
            <a:r>
              <a:rPr lang="fr-FR" dirty="0" smtClean="0">
                <a:latin typeface="Segoe UI" panose="020B0502040204020203" pitchFamily="34" charset="0"/>
                <a:cs typeface="Segoe UI" panose="020B0502040204020203" pitchFamily="34" charset="0"/>
              </a:rPr>
              <a:t>Effets sur les mesures d’accompagnement et le niveau suisse de protection salariale</a:t>
            </a:r>
          </a:p>
          <a:p>
            <a:pPr marL="742950" lvl="1" indent="-285750">
              <a:buFont typeface="Segoe UI" panose="020B0502040204020203" pitchFamily="34" charset="0"/>
              <a:buChar char="→"/>
            </a:pPr>
            <a:r>
              <a:rPr lang="fr-FR" dirty="0" smtClean="0">
                <a:latin typeface="Segoe UI" panose="020B0502040204020203" pitchFamily="34" charset="0"/>
                <a:cs typeface="Segoe UI" panose="020B0502040204020203" pitchFamily="34" charset="0"/>
              </a:rPr>
              <a:t>Directive </a:t>
            </a:r>
            <a:r>
              <a:rPr lang="fr-FR" dirty="0">
                <a:latin typeface="Segoe UI" panose="020B0502040204020203" pitchFamily="34" charset="0"/>
                <a:cs typeface="Segoe UI" panose="020B0502040204020203" pitchFamily="34" charset="0"/>
              </a:rPr>
              <a:t>relative au droit des citoyens de </a:t>
            </a:r>
            <a:r>
              <a:rPr lang="fr-FR" dirty="0" smtClean="0">
                <a:latin typeface="Segoe UI" panose="020B0502040204020203" pitchFamily="34" charset="0"/>
                <a:cs typeface="Segoe UI" panose="020B0502040204020203" pitchFamily="34" charset="0"/>
              </a:rPr>
              <a:t>l’Union</a:t>
            </a:r>
            <a:endParaRPr lang="de-CH" dirty="0">
              <a:latin typeface="Segoe UI" panose="020B0502040204020203" pitchFamily="34" charset="0"/>
              <a:cs typeface="Segoe UI" panose="020B0502040204020203" pitchFamily="34" charset="0"/>
            </a:endParaRPr>
          </a:p>
          <a:p>
            <a:pPr lvl="1"/>
            <a:endParaRPr lang="fr-FR" sz="1200" dirty="0" smtClean="0">
              <a:latin typeface="Segoe UI" panose="020B0502040204020203" pitchFamily="34" charset="0"/>
              <a:cs typeface="Segoe UI" panose="020B0502040204020203" pitchFamily="34" charset="0"/>
            </a:endParaRPr>
          </a:p>
          <a:p>
            <a:pPr marL="0" lvl="1"/>
            <a:r>
              <a:rPr lang="fr-FR" dirty="0" smtClean="0">
                <a:latin typeface="Segoe UI" panose="020B0502040204020203" pitchFamily="34" charset="0"/>
                <a:cs typeface="Segoe UI" panose="020B0502040204020203" pitchFamily="34" charset="0"/>
              </a:rPr>
              <a:t>et </a:t>
            </a:r>
            <a:r>
              <a:rPr lang="fr-FR" dirty="0">
                <a:latin typeface="Segoe UI" panose="020B0502040204020203" pitchFamily="34" charset="0"/>
                <a:cs typeface="Segoe UI" panose="020B0502040204020203" pitchFamily="34" charset="0"/>
              </a:rPr>
              <a:t>sur d’autres points: </a:t>
            </a:r>
          </a:p>
          <a:p>
            <a:pPr marL="742950" lvl="1" indent="-285750">
              <a:buFont typeface="Segoe UI" panose="020B0502040204020203" pitchFamily="34" charset="0"/>
              <a:buChar char="→"/>
            </a:pPr>
            <a:r>
              <a:rPr lang="fr-FR" dirty="0" smtClean="0">
                <a:latin typeface="Segoe UI" panose="020B0502040204020203" pitchFamily="34" charset="0"/>
                <a:cs typeface="Segoe UI" panose="020B0502040204020203" pitchFamily="34" charset="0"/>
              </a:rPr>
              <a:t>Dispositions </a:t>
            </a:r>
            <a:r>
              <a:rPr lang="fr-FR" dirty="0">
                <a:latin typeface="Segoe UI" panose="020B0502040204020203" pitchFamily="34" charset="0"/>
                <a:cs typeface="Segoe UI" panose="020B0502040204020203" pitchFamily="34" charset="0"/>
              </a:rPr>
              <a:t>relatives aux aides d’État</a:t>
            </a:r>
          </a:p>
          <a:p>
            <a:pPr marL="742950" lvl="1" indent="-285750">
              <a:buFont typeface="Segoe UI" panose="020B0502040204020203" pitchFamily="34" charset="0"/>
              <a:buChar char="→"/>
            </a:pPr>
            <a:r>
              <a:rPr lang="fr-FR" dirty="0">
                <a:latin typeface="Segoe UI" panose="020B0502040204020203" pitchFamily="34" charset="0"/>
                <a:cs typeface="Segoe UI" panose="020B0502040204020203" pitchFamily="34" charset="0"/>
              </a:rPr>
              <a:t>Clause de dénonciation</a:t>
            </a:r>
          </a:p>
          <a:p>
            <a:pPr marL="742950" lvl="1" indent="-285750">
              <a:buFont typeface="Segoe UI" panose="020B0502040204020203" pitchFamily="34" charset="0"/>
              <a:buChar char="→"/>
            </a:pPr>
            <a:r>
              <a:rPr lang="fr-FR" dirty="0">
                <a:latin typeface="Segoe UI" panose="020B0502040204020203" pitchFamily="34" charset="0"/>
                <a:cs typeface="Segoe UI" panose="020B0502040204020203" pitchFamily="34" charset="0"/>
              </a:rPr>
              <a:t>Révision du règlement sur la coordination des systèmes </a:t>
            </a:r>
            <a:r>
              <a:rPr lang="fr-FR" dirty="0" smtClean="0">
                <a:latin typeface="Segoe UI" panose="020B0502040204020203" pitchFamily="34" charset="0"/>
                <a:cs typeface="Segoe UI" panose="020B0502040204020203" pitchFamily="34" charset="0"/>
              </a:rPr>
              <a:t>de</a:t>
            </a:r>
          </a:p>
          <a:p>
            <a:pPr lvl="1"/>
            <a:r>
              <a:rPr lang="fr-FR" dirty="0" smtClean="0">
                <a:latin typeface="Segoe UI" panose="020B0502040204020203" pitchFamily="34" charset="0"/>
                <a:cs typeface="Segoe UI" panose="020B0502040204020203" pitchFamily="34" charset="0"/>
              </a:rPr>
              <a:t>     </a:t>
            </a:r>
            <a:r>
              <a:rPr lang="fr-FR" dirty="0">
                <a:latin typeface="Segoe UI" panose="020B0502040204020203" pitchFamily="34" charset="0"/>
                <a:cs typeface="Segoe UI" panose="020B0502040204020203" pitchFamily="34" charset="0"/>
              </a:rPr>
              <a:t>sécurité sociale </a:t>
            </a:r>
          </a:p>
          <a:p>
            <a:pPr marL="742950" lvl="1" indent="-285750">
              <a:buFont typeface="Segoe UI" panose="020B0502040204020203" pitchFamily="34" charset="0"/>
              <a:buChar char="→"/>
            </a:pPr>
            <a:r>
              <a:rPr lang="fr-FR" dirty="0" smtClean="0">
                <a:latin typeface="Segoe UI" panose="020B0502040204020203" pitchFamily="34" charset="0"/>
                <a:cs typeface="Segoe UI" panose="020B0502040204020203" pitchFamily="34" charset="0"/>
              </a:rPr>
              <a:t>Procédure </a:t>
            </a:r>
            <a:r>
              <a:rPr lang="fr-FR" dirty="0">
                <a:latin typeface="Segoe UI" panose="020B0502040204020203" pitchFamily="34" charset="0"/>
                <a:cs typeface="Segoe UI" panose="020B0502040204020203" pitchFamily="34" charset="0"/>
              </a:rPr>
              <a:t>de règlement des différends</a:t>
            </a:r>
          </a:p>
          <a:p>
            <a:pPr marL="742950" lvl="1" indent="-285750">
              <a:buFont typeface="Segoe UI" panose="020B0502040204020203" pitchFamily="34" charset="0"/>
              <a:buChar char="→"/>
            </a:pPr>
            <a:r>
              <a:rPr lang="fr-FR" dirty="0" smtClean="0">
                <a:latin typeface="Segoe UI" panose="020B0502040204020203" pitchFamily="34" charset="0"/>
                <a:cs typeface="Segoe UI" panose="020B0502040204020203" pitchFamily="34" charset="0"/>
              </a:rPr>
              <a:t>Reprise </a:t>
            </a:r>
            <a:r>
              <a:rPr lang="fr-FR" dirty="0">
                <a:latin typeface="Segoe UI" panose="020B0502040204020203" pitchFamily="34" charset="0"/>
                <a:cs typeface="Segoe UI" panose="020B0502040204020203" pitchFamily="34" charset="0"/>
              </a:rPr>
              <a:t>dynamique du droit </a:t>
            </a:r>
          </a:p>
          <a:p>
            <a:pPr lvl="2"/>
            <a:endParaRPr lang="fr-FR" dirty="0" smtClean="0">
              <a:latin typeface="Segoe UI" panose="020B0502040204020203" pitchFamily="34" charset="0"/>
              <a:cs typeface="Segoe UI" panose="020B0502040204020203" pitchFamily="34" charset="0"/>
              <a:sym typeface="Wingdings" panose="05000000000000000000" pitchFamily="2" charset="2"/>
            </a:endParaRPr>
          </a:p>
          <a:p>
            <a:pPr lvl="2"/>
            <a:r>
              <a:rPr lang="fr-FR" sz="2000" b="1" dirty="0" smtClean="0">
                <a:latin typeface="Segoe UI" panose="020B0502040204020203" pitchFamily="34" charset="0"/>
                <a:cs typeface="Segoe UI" panose="020B0502040204020203" pitchFamily="34" charset="0"/>
                <a:sym typeface="Wingdings" panose="05000000000000000000" pitchFamily="2" charset="2"/>
              </a:rPr>
              <a:t>Analyse </a:t>
            </a:r>
            <a:r>
              <a:rPr lang="fr-FR" sz="2000" b="1" dirty="0">
                <a:latin typeface="Segoe UI" panose="020B0502040204020203" pitchFamily="34" charset="0"/>
                <a:cs typeface="Segoe UI" panose="020B0502040204020203" pitchFamily="34" charset="0"/>
                <a:sym typeface="Wingdings" panose="05000000000000000000" pitchFamily="2" charset="2"/>
              </a:rPr>
              <a:t>approfondie  décision</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8771" y="2557498"/>
            <a:ext cx="1702090" cy="2073926"/>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8813" y="4330778"/>
            <a:ext cx="763309" cy="724266"/>
          </a:xfrm>
          <a:prstGeom prst="rect">
            <a:avLst/>
          </a:prstGeom>
        </p:spPr>
      </p:pic>
    </p:spTree>
    <p:extLst>
      <p:ext uri="{BB962C8B-B14F-4D97-AF65-F5344CB8AC3E}">
        <p14:creationId xmlns:p14="http://schemas.microsoft.com/office/powerpoint/2010/main" val="24143159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ous-titre 2">
            <a:extLst>
              <a:ext uri="{FF2B5EF4-FFF2-40B4-BE49-F238E27FC236}">
                <a16:creationId xmlns:a16="http://schemas.microsoft.com/office/drawing/2014/main" id="{815EB8CE-8BDF-4C42-82FB-A07EA7E7DCF2}"/>
              </a:ext>
            </a:extLst>
          </p:cNvPr>
          <p:cNvSpPr txBox="1">
            <a:spLocks/>
          </p:cNvSpPr>
          <p:nvPr/>
        </p:nvSpPr>
        <p:spPr>
          <a:xfrm>
            <a:off x="376384" y="975423"/>
            <a:ext cx="8028707" cy="382024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Font typeface="+mj-lt"/>
              <a:buAutoNum type="arabicPeriod"/>
            </a:pPr>
            <a:endParaRPr lang="de-CH" sz="1800" dirty="0">
              <a:latin typeface="Segoe UI" panose="020B0502040204020203" pitchFamily="34" charset="0"/>
              <a:cs typeface="Segoe UI" panose="020B0502040204020203" pitchFamily="34" charset="0"/>
            </a:endParaRPr>
          </a:p>
        </p:txBody>
      </p:sp>
      <p:sp>
        <p:nvSpPr>
          <p:cNvPr id="8" name="Sous-titre 2">
            <a:extLst>
              <a:ext uri="{FF2B5EF4-FFF2-40B4-BE49-F238E27FC236}">
                <a16:creationId xmlns:a16="http://schemas.microsoft.com/office/drawing/2014/main" id="{3D8E2213-841A-9D4C-8F60-487A7570D614}"/>
              </a:ext>
            </a:extLst>
          </p:cNvPr>
          <p:cNvSpPr txBox="1">
            <a:spLocks/>
          </p:cNvSpPr>
          <p:nvPr/>
        </p:nvSpPr>
        <p:spPr>
          <a:xfrm>
            <a:off x="2124075" y="160440"/>
            <a:ext cx="6648281" cy="721068"/>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fr-FR" sz="2400" b="1" dirty="0">
                <a:latin typeface="Segoe UI" panose="020B0502040204020203" pitchFamily="34" charset="0"/>
              </a:rPr>
              <a:t>OPTIONS   </a:t>
            </a:r>
          </a:p>
        </p:txBody>
      </p:sp>
      <p:pic>
        <p:nvPicPr>
          <p:cNvPr id="2" name="Picture 1" hidden="1"/>
          <p:cNvPicPr>
            <a:picLocks noChangeAspect="1"/>
          </p:cNvPicPr>
          <p:nvPr/>
        </p:nvPicPr>
        <p:blipFill>
          <a:blip r:embed="rId3"/>
          <a:stretch>
            <a:fillRect/>
          </a:stretch>
        </p:blipFill>
        <p:spPr>
          <a:xfrm>
            <a:off x="979200" y="1659757"/>
            <a:ext cx="2125761" cy="2411311"/>
          </a:xfrm>
          <a:prstGeom prst="rect">
            <a:avLst/>
          </a:prstGeom>
        </p:spPr>
      </p:pic>
      <p:cxnSp>
        <p:nvCxnSpPr>
          <p:cNvPr id="14" name="Connecteur droit 7">
            <a:extLst>
              <a:ext uri="{FF2B5EF4-FFF2-40B4-BE49-F238E27FC236}">
                <a16:creationId xmlns:a16="http://schemas.microsoft.com/office/drawing/2014/main" id="{DAF7F16C-08C3-4E44-BB1A-0501C4FF449B}"/>
              </a:ext>
            </a:extLst>
          </p:cNvPr>
          <p:cNvCxnSpPr>
            <a:cxnSpLocks/>
          </p:cNvCxnSpPr>
          <p:nvPr/>
        </p:nvCxnSpPr>
        <p:spPr>
          <a:xfrm>
            <a:off x="2411413" y="928465"/>
            <a:ext cx="6422105" cy="0"/>
          </a:xfrm>
          <a:prstGeom prst="line">
            <a:avLst/>
          </a:prstGeom>
          <a:ln w="12700" cap="sq"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a:xfrm>
            <a:off x="6553200" y="4767263"/>
            <a:ext cx="2133600" cy="273844"/>
          </a:xfrm>
        </p:spPr>
        <p:txBody>
          <a:bodyPr/>
          <a:lstStyle/>
          <a:p>
            <a:r>
              <a:rPr lang="fr-FR" dirty="0" smtClean="0">
                <a:solidFill>
                  <a:prstClr val="black">
                    <a:tint val="75000"/>
                  </a:prstClr>
                </a:solidFill>
              </a:rPr>
              <a:t>21</a:t>
            </a:r>
            <a:endParaRPr lang="fr-FR" dirty="0">
              <a:solidFill>
                <a:prstClr val="black">
                  <a:tint val="75000"/>
                </a:prstClr>
              </a:solidFill>
            </a:endParaRPr>
          </a:p>
        </p:txBody>
      </p:sp>
      <p:sp>
        <p:nvSpPr>
          <p:cNvPr id="6" name="Rectangle 5"/>
          <p:cNvSpPr/>
          <p:nvPr/>
        </p:nvSpPr>
        <p:spPr>
          <a:xfrm>
            <a:off x="488812" y="1928584"/>
            <a:ext cx="7929418" cy="1107996"/>
          </a:xfrm>
          <a:prstGeom prst="rect">
            <a:avLst/>
          </a:prstGeom>
        </p:spPr>
        <p:txBody>
          <a:bodyPr wrap="square" lIns="0" tIns="0" rIns="0" bIns="0">
            <a:spAutoFit/>
          </a:bodyPr>
          <a:lstStyle/>
          <a:p>
            <a:pPr marL="285750" indent="-285750">
              <a:buFont typeface="Arial" panose="020B0604020202020204" pitchFamily="34" charset="0"/>
              <a:buChar char="•"/>
            </a:pPr>
            <a:r>
              <a:rPr lang="fr-FR" dirty="0">
                <a:latin typeface="Segoe UI" panose="020B0502040204020203" pitchFamily="34" charset="0"/>
                <a:cs typeface="Segoe UI" panose="020B0502040204020203" pitchFamily="34" charset="0"/>
              </a:rPr>
              <a:t>Signature?</a:t>
            </a:r>
          </a:p>
          <a:p>
            <a:pPr marL="285750" indent="-285750">
              <a:buFont typeface="Arial" panose="020B0604020202020204" pitchFamily="34" charset="0"/>
              <a:buChar char="•"/>
            </a:pPr>
            <a:r>
              <a:rPr lang="fr-FR" dirty="0" smtClean="0">
                <a:latin typeface="Segoe UI" panose="020B0502040204020203" pitchFamily="34" charset="0"/>
                <a:cs typeface="Segoe UI" panose="020B0502040204020203" pitchFamily="34" charset="0"/>
              </a:rPr>
              <a:t>Poursuite des discussions politiques avec </a:t>
            </a:r>
            <a:r>
              <a:rPr lang="fr-FR" dirty="0">
                <a:latin typeface="Segoe UI" panose="020B0502040204020203" pitchFamily="34" charset="0"/>
                <a:cs typeface="Segoe UI" panose="020B0502040204020203" pitchFamily="34" charset="0"/>
              </a:rPr>
              <a:t>l’UE? </a:t>
            </a:r>
          </a:p>
          <a:p>
            <a:pPr marL="285750" indent="-285750">
              <a:buFont typeface="Arial" panose="020B0604020202020204" pitchFamily="34" charset="0"/>
              <a:buChar char="•"/>
            </a:pPr>
            <a:r>
              <a:rPr lang="fr-FR" dirty="0">
                <a:latin typeface="Segoe UI" panose="020B0502040204020203" pitchFamily="34" charset="0"/>
                <a:cs typeface="Segoe UI" panose="020B0502040204020203" pitchFamily="34" charset="0"/>
              </a:rPr>
              <a:t>Suspension ou </a:t>
            </a:r>
            <a:r>
              <a:rPr lang="fr-FR" dirty="0" smtClean="0">
                <a:latin typeface="Segoe UI" panose="020B0502040204020203" pitchFamily="34" charset="0"/>
                <a:cs typeface="Segoe UI" panose="020B0502040204020203" pitchFamily="34" charset="0"/>
              </a:rPr>
              <a:t>report? </a:t>
            </a:r>
            <a:endParaRPr lang="fr-FR"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fr-FR" dirty="0" smtClean="0">
                <a:latin typeface="Segoe UI" panose="020B0502040204020203" pitchFamily="34" charset="0"/>
                <a:cs typeface="Segoe UI" panose="020B0502040204020203" pitchFamily="34" charset="0"/>
              </a:rPr>
              <a:t>Rejet?</a:t>
            </a:r>
            <a:endParaRPr lang="fr-FR" dirty="0">
              <a:latin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2182" y="3130495"/>
            <a:ext cx="1954078" cy="1308518"/>
          </a:xfrm>
          <a:prstGeom prst="rect">
            <a:avLst/>
          </a:prstGeom>
        </p:spPr>
      </p:pic>
    </p:spTree>
    <p:extLst>
      <p:ext uri="{BB962C8B-B14F-4D97-AF65-F5344CB8AC3E}">
        <p14:creationId xmlns:p14="http://schemas.microsoft.com/office/powerpoint/2010/main" val="3156192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2">
            <a:extLst>
              <a:ext uri="{FF2B5EF4-FFF2-40B4-BE49-F238E27FC236}">
                <a16:creationId xmlns:a16="http://schemas.microsoft.com/office/drawing/2014/main" id="{3D8E2213-841A-9D4C-8F60-487A7570D614}"/>
              </a:ext>
            </a:extLst>
          </p:cNvPr>
          <p:cNvSpPr txBox="1">
            <a:spLocks/>
          </p:cNvSpPr>
          <p:nvPr/>
        </p:nvSpPr>
        <p:spPr>
          <a:xfrm>
            <a:off x="2124075" y="160440"/>
            <a:ext cx="6648281" cy="721068"/>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fr-FR" sz="2400" b="1" dirty="0">
                <a:latin typeface="Segoe UI" panose="020B0502040204020203" pitchFamily="34" charset="0"/>
              </a:rPr>
              <a:t>CONSÉQUENCES PLAUSIBLES </a:t>
            </a:r>
            <a:br>
              <a:rPr lang="fr-FR" sz="2400" b="1" dirty="0">
                <a:latin typeface="Segoe UI" panose="020B0502040204020203" pitchFamily="34" charset="0"/>
              </a:rPr>
            </a:br>
            <a:r>
              <a:rPr lang="fr-FR" sz="2400" b="1" dirty="0">
                <a:latin typeface="Segoe UI" panose="020B0502040204020203" pitchFamily="34" charset="0"/>
              </a:rPr>
              <a:t>D’UN REJET DU PRÉSENT ACCORD</a:t>
            </a:r>
          </a:p>
          <a:p>
            <a:pPr marL="0" indent="0">
              <a:spcBef>
                <a:spcPts val="0"/>
              </a:spcBef>
              <a:buFont typeface="Arial"/>
              <a:buNone/>
            </a:pPr>
            <a:endParaRPr lang="de-CH" sz="2400" b="1" dirty="0">
              <a:latin typeface="Segoe UI" panose="020B0502040204020203" pitchFamily="34" charset="0"/>
            </a:endParaRPr>
          </a:p>
          <a:p>
            <a:pPr marL="0" indent="0">
              <a:spcBef>
                <a:spcPts val="0"/>
              </a:spcBef>
              <a:buFont typeface="Arial"/>
              <a:buNone/>
            </a:pPr>
            <a:endParaRPr lang="de-CH" sz="2400" b="1" dirty="0" smtClean="0">
              <a:latin typeface="Segoe UI" panose="020B0502040204020203" pitchFamily="34" charset="0"/>
            </a:endParaRPr>
          </a:p>
        </p:txBody>
      </p:sp>
      <p:pic>
        <p:nvPicPr>
          <p:cNvPr id="2" name="Picture 1" hidden="1"/>
          <p:cNvPicPr>
            <a:picLocks noChangeAspect="1"/>
          </p:cNvPicPr>
          <p:nvPr/>
        </p:nvPicPr>
        <p:blipFill>
          <a:blip r:embed="rId3"/>
          <a:stretch>
            <a:fillRect/>
          </a:stretch>
        </p:blipFill>
        <p:spPr>
          <a:xfrm>
            <a:off x="979200" y="1659757"/>
            <a:ext cx="2125761" cy="2411311"/>
          </a:xfrm>
          <a:prstGeom prst="rect">
            <a:avLst/>
          </a:prstGeom>
        </p:spPr>
      </p:pic>
      <p:sp>
        <p:nvSpPr>
          <p:cNvPr id="3" name="Slide Number Placeholder 2"/>
          <p:cNvSpPr>
            <a:spLocks noGrp="1"/>
          </p:cNvSpPr>
          <p:nvPr>
            <p:ph type="sldNum" sz="quarter" idx="12"/>
          </p:nvPr>
        </p:nvSpPr>
        <p:spPr>
          <a:xfrm>
            <a:off x="6553200" y="4767263"/>
            <a:ext cx="2133600" cy="273844"/>
          </a:xfrm>
        </p:spPr>
        <p:txBody>
          <a:bodyPr/>
          <a:lstStyle/>
          <a:p>
            <a:r>
              <a:rPr lang="fr-FR" dirty="0" smtClean="0">
                <a:solidFill>
                  <a:prstClr val="black">
                    <a:tint val="75000"/>
                  </a:prstClr>
                </a:solidFill>
              </a:rPr>
              <a:t>22</a:t>
            </a:r>
            <a:endParaRPr lang="fr-FR" dirty="0">
              <a:solidFill>
                <a:prstClr val="black">
                  <a:tint val="75000"/>
                </a:prstClr>
              </a:solidFill>
            </a:endParaRPr>
          </a:p>
        </p:txBody>
      </p:sp>
      <p:grpSp>
        <p:nvGrpSpPr>
          <p:cNvPr id="5" name="Group 4"/>
          <p:cNvGrpSpPr/>
          <p:nvPr/>
        </p:nvGrpSpPr>
        <p:grpSpPr>
          <a:xfrm>
            <a:off x="604983" y="841810"/>
            <a:ext cx="8434139" cy="4083777"/>
            <a:chOff x="376384" y="975423"/>
            <a:chExt cx="8028707" cy="3887469"/>
          </a:xfrm>
        </p:grpSpPr>
        <p:sp>
          <p:nvSpPr>
            <p:cNvPr id="10" name="Sous-titre 2">
              <a:extLst>
                <a:ext uri="{FF2B5EF4-FFF2-40B4-BE49-F238E27FC236}">
                  <a16:creationId xmlns:a16="http://schemas.microsoft.com/office/drawing/2014/main" id="{815EB8CE-8BDF-4C42-82FB-A07EA7E7DCF2}"/>
                </a:ext>
              </a:extLst>
            </p:cNvPr>
            <p:cNvSpPr txBox="1">
              <a:spLocks/>
            </p:cNvSpPr>
            <p:nvPr/>
          </p:nvSpPr>
          <p:spPr>
            <a:xfrm>
              <a:off x="376384" y="975423"/>
              <a:ext cx="8028707" cy="382024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Font typeface="+mj-lt"/>
                <a:buAutoNum type="arabicPeriod"/>
              </a:pPr>
              <a:endParaRPr lang="de-CH" sz="750" dirty="0">
                <a:latin typeface="Segoe UI" panose="020B0502040204020203" pitchFamily="34" charset="0"/>
                <a:cs typeface="Segoe UI" panose="020B0502040204020203" pitchFamily="34" charset="0"/>
              </a:endParaRPr>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2649" y="1277784"/>
              <a:ext cx="4738271" cy="3284783"/>
            </a:xfrm>
            <a:prstGeom prst="rect">
              <a:avLst/>
            </a:prstGeom>
          </p:spPr>
        </p:pic>
        <p:sp>
          <p:nvSpPr>
            <p:cNvPr id="26" name="Rectangle 25">
              <a:extLst>
                <a:ext uri="{FF2B5EF4-FFF2-40B4-BE49-F238E27FC236}">
                  <a16:creationId xmlns:a16="http://schemas.microsoft.com/office/drawing/2014/main" id="{82CD65F3-D6BF-C443-A3E7-ED967568DB18}"/>
                </a:ext>
              </a:extLst>
            </p:cNvPr>
            <p:cNvSpPr/>
            <p:nvPr/>
          </p:nvSpPr>
          <p:spPr>
            <a:xfrm>
              <a:off x="2636790" y="3401897"/>
              <a:ext cx="1067907" cy="417499"/>
            </a:xfrm>
            <a:prstGeom prst="rect">
              <a:avLst/>
            </a:prstGeom>
          </p:spPr>
          <p:txBody>
            <a:bodyPr wrap="square">
              <a:spAutoFit/>
            </a:bodyPr>
            <a:lstStyle/>
            <a:p>
              <a:pPr algn="ctr"/>
              <a:r>
                <a:rPr lang="fr-FR" sz="750" dirty="0">
                  <a:latin typeface="Segoe UI" panose="020B0502040204020203" pitchFamily="34" charset="0"/>
                </a:rPr>
                <a:t>DROIT DE CABOTAGE DANS LE TRANSPORT AÉRIEN</a:t>
              </a:r>
            </a:p>
          </p:txBody>
        </p:sp>
        <p:sp>
          <p:nvSpPr>
            <p:cNvPr id="27" name="Rectangle 26">
              <a:extLst>
                <a:ext uri="{FF2B5EF4-FFF2-40B4-BE49-F238E27FC236}">
                  <a16:creationId xmlns:a16="http://schemas.microsoft.com/office/drawing/2014/main" id="{82CD65F3-D6BF-C443-A3E7-ED967568DB18}"/>
                </a:ext>
              </a:extLst>
            </p:cNvPr>
            <p:cNvSpPr/>
            <p:nvPr/>
          </p:nvSpPr>
          <p:spPr>
            <a:xfrm>
              <a:off x="3598396" y="3403155"/>
              <a:ext cx="989488" cy="205088"/>
            </a:xfrm>
            <a:prstGeom prst="rect">
              <a:avLst/>
            </a:prstGeom>
          </p:spPr>
          <p:txBody>
            <a:bodyPr wrap="square">
              <a:spAutoFit/>
            </a:bodyPr>
            <a:lstStyle/>
            <a:p>
              <a:pPr algn="ctr"/>
              <a:r>
                <a:rPr lang="fr-FR" sz="750" dirty="0">
                  <a:latin typeface="Segoe UI" panose="020B0502040204020203" pitchFamily="34" charset="0"/>
                </a:rPr>
                <a:t>ERA</a:t>
              </a:r>
            </a:p>
          </p:txBody>
        </p:sp>
        <p:sp>
          <p:nvSpPr>
            <p:cNvPr id="28" name="Rectangle 27">
              <a:extLst>
                <a:ext uri="{FF2B5EF4-FFF2-40B4-BE49-F238E27FC236}">
                  <a16:creationId xmlns:a16="http://schemas.microsoft.com/office/drawing/2014/main" id="{82CD65F3-D6BF-C443-A3E7-ED967568DB18}"/>
                </a:ext>
              </a:extLst>
            </p:cNvPr>
            <p:cNvSpPr/>
            <p:nvPr/>
          </p:nvSpPr>
          <p:spPr>
            <a:xfrm>
              <a:off x="4536965" y="3396858"/>
              <a:ext cx="989488" cy="205088"/>
            </a:xfrm>
            <a:prstGeom prst="rect">
              <a:avLst/>
            </a:prstGeom>
          </p:spPr>
          <p:txBody>
            <a:bodyPr wrap="square">
              <a:spAutoFit/>
            </a:bodyPr>
            <a:lstStyle/>
            <a:p>
              <a:pPr algn="ctr"/>
              <a:r>
                <a:rPr lang="fr-FR" sz="750" dirty="0">
                  <a:latin typeface="Segoe UI" panose="020B0502040204020203" pitchFamily="34" charset="0"/>
                </a:rPr>
                <a:t>GALILEO+</a:t>
              </a:r>
            </a:p>
          </p:txBody>
        </p:sp>
        <p:sp>
          <p:nvSpPr>
            <p:cNvPr id="29" name="Rectangle 28">
              <a:extLst>
                <a:ext uri="{FF2B5EF4-FFF2-40B4-BE49-F238E27FC236}">
                  <a16:creationId xmlns:a16="http://schemas.microsoft.com/office/drawing/2014/main" id="{82CD65F3-D6BF-C443-A3E7-ED967568DB18}"/>
                </a:ext>
              </a:extLst>
            </p:cNvPr>
            <p:cNvSpPr/>
            <p:nvPr/>
          </p:nvSpPr>
          <p:spPr>
            <a:xfrm>
              <a:off x="5384729" y="3396858"/>
              <a:ext cx="1229412" cy="205088"/>
            </a:xfrm>
            <a:prstGeom prst="rect">
              <a:avLst/>
            </a:prstGeom>
          </p:spPr>
          <p:txBody>
            <a:bodyPr wrap="square">
              <a:spAutoFit/>
            </a:bodyPr>
            <a:lstStyle/>
            <a:p>
              <a:pPr algn="ctr"/>
              <a:r>
                <a:rPr lang="fr-FR" sz="750" dirty="0">
                  <a:latin typeface="Segoe UI" panose="020B0502040204020203" pitchFamily="34" charset="0"/>
                </a:rPr>
                <a:t>SANTÉ PUBLIQUE</a:t>
              </a:r>
            </a:p>
          </p:txBody>
        </p:sp>
        <p:sp>
          <p:nvSpPr>
            <p:cNvPr id="30" name="Rectangle 29">
              <a:extLst>
                <a:ext uri="{FF2B5EF4-FFF2-40B4-BE49-F238E27FC236}">
                  <a16:creationId xmlns:a16="http://schemas.microsoft.com/office/drawing/2014/main" id="{82CD65F3-D6BF-C443-A3E7-ED967568DB18}"/>
                </a:ext>
              </a:extLst>
            </p:cNvPr>
            <p:cNvSpPr/>
            <p:nvPr/>
          </p:nvSpPr>
          <p:spPr>
            <a:xfrm>
              <a:off x="1685585" y="4555262"/>
              <a:ext cx="1121776" cy="307630"/>
            </a:xfrm>
            <a:prstGeom prst="rect">
              <a:avLst/>
            </a:prstGeom>
          </p:spPr>
          <p:txBody>
            <a:bodyPr wrap="square">
              <a:spAutoFit/>
            </a:bodyPr>
            <a:lstStyle/>
            <a:p>
              <a:pPr algn="ctr"/>
              <a:r>
                <a:rPr lang="fr-FR" sz="750" dirty="0">
                  <a:latin typeface="Segoe UI" panose="020B0502040204020203" pitchFamily="34" charset="0"/>
                </a:rPr>
                <a:t>SÉCURITÉ ALIMENTAIRE</a:t>
              </a:r>
            </a:p>
          </p:txBody>
        </p:sp>
        <p:sp>
          <p:nvSpPr>
            <p:cNvPr id="31" name="Rectangle 30">
              <a:extLst>
                <a:ext uri="{FF2B5EF4-FFF2-40B4-BE49-F238E27FC236}">
                  <a16:creationId xmlns:a16="http://schemas.microsoft.com/office/drawing/2014/main" id="{82CD65F3-D6BF-C443-A3E7-ED967568DB18}"/>
                </a:ext>
              </a:extLst>
            </p:cNvPr>
            <p:cNvSpPr/>
            <p:nvPr/>
          </p:nvSpPr>
          <p:spPr>
            <a:xfrm>
              <a:off x="2637523" y="4554686"/>
              <a:ext cx="989488" cy="307630"/>
            </a:xfrm>
            <a:prstGeom prst="rect">
              <a:avLst/>
            </a:prstGeom>
          </p:spPr>
          <p:txBody>
            <a:bodyPr wrap="square">
              <a:spAutoFit/>
            </a:bodyPr>
            <a:lstStyle/>
            <a:p>
              <a:pPr algn="ctr"/>
              <a:r>
                <a:rPr lang="fr-FR" sz="750" dirty="0">
                  <a:latin typeface="Segoe UI" panose="020B0502040204020203" pitchFamily="34" charset="0"/>
                </a:rPr>
                <a:t>MÉDIAS ET CULTURE</a:t>
              </a:r>
            </a:p>
          </p:txBody>
        </p:sp>
        <p:sp>
          <p:nvSpPr>
            <p:cNvPr id="32" name="Rectangle 31">
              <a:extLst>
                <a:ext uri="{FF2B5EF4-FFF2-40B4-BE49-F238E27FC236}">
                  <a16:creationId xmlns:a16="http://schemas.microsoft.com/office/drawing/2014/main" id="{82CD65F3-D6BF-C443-A3E7-ED967568DB18}"/>
                </a:ext>
              </a:extLst>
            </p:cNvPr>
            <p:cNvSpPr/>
            <p:nvPr/>
          </p:nvSpPr>
          <p:spPr>
            <a:xfrm>
              <a:off x="3619757" y="4555951"/>
              <a:ext cx="929140" cy="197762"/>
            </a:xfrm>
            <a:prstGeom prst="rect">
              <a:avLst/>
            </a:prstGeom>
          </p:spPr>
          <p:txBody>
            <a:bodyPr wrap="square">
              <a:spAutoFit/>
            </a:bodyPr>
            <a:lstStyle/>
            <a:p>
              <a:pPr algn="ctr"/>
              <a:r>
                <a:rPr lang="fr-FR" sz="750" dirty="0">
                  <a:latin typeface="Segoe UI" panose="020B0502040204020203" pitchFamily="34" charset="0"/>
                </a:rPr>
                <a:t>ÉQUIVALENCES</a:t>
              </a:r>
            </a:p>
          </p:txBody>
        </p:sp>
        <p:sp>
          <p:nvSpPr>
            <p:cNvPr id="33" name="Rectangle 32">
              <a:extLst>
                <a:ext uri="{FF2B5EF4-FFF2-40B4-BE49-F238E27FC236}">
                  <a16:creationId xmlns:a16="http://schemas.microsoft.com/office/drawing/2014/main" id="{82CD65F3-D6BF-C443-A3E7-ED967568DB18}"/>
                </a:ext>
              </a:extLst>
            </p:cNvPr>
            <p:cNvSpPr/>
            <p:nvPr/>
          </p:nvSpPr>
          <p:spPr>
            <a:xfrm>
              <a:off x="4681526" y="4549654"/>
              <a:ext cx="710456" cy="307630"/>
            </a:xfrm>
            <a:prstGeom prst="rect">
              <a:avLst/>
            </a:prstGeom>
          </p:spPr>
          <p:txBody>
            <a:bodyPr wrap="square">
              <a:spAutoFit/>
            </a:bodyPr>
            <a:lstStyle/>
            <a:p>
              <a:pPr algn="ctr"/>
              <a:r>
                <a:rPr lang="fr-FR" sz="750" dirty="0">
                  <a:latin typeface="Segoe UI" panose="020B0502040204020203" pitchFamily="34" charset="0"/>
                </a:rPr>
                <a:t>RECHERCHE</a:t>
              </a:r>
              <a:br>
                <a:rPr lang="fr-FR" sz="750" dirty="0">
                  <a:latin typeface="Segoe UI" panose="020B0502040204020203" pitchFamily="34" charset="0"/>
                </a:rPr>
              </a:br>
              <a:endParaRPr lang="fr-FR" sz="750" dirty="0">
                <a:latin typeface="Segoe UI" panose="020B0502040204020203" pitchFamily="34" charset="0"/>
              </a:endParaRPr>
            </a:p>
          </p:txBody>
        </p:sp>
        <p:sp>
          <p:nvSpPr>
            <p:cNvPr id="19" name="Rectangle 18">
              <a:extLst>
                <a:ext uri="{FF2B5EF4-FFF2-40B4-BE49-F238E27FC236}">
                  <a16:creationId xmlns:a16="http://schemas.microsoft.com/office/drawing/2014/main" id="{F5F8B09E-F546-9D4F-98D7-0778BD1DBF74}"/>
                </a:ext>
              </a:extLst>
            </p:cNvPr>
            <p:cNvSpPr/>
            <p:nvPr/>
          </p:nvSpPr>
          <p:spPr>
            <a:xfrm>
              <a:off x="2654102" y="2049804"/>
              <a:ext cx="965655" cy="329605"/>
            </a:xfrm>
            <a:prstGeom prst="rect">
              <a:avLst/>
            </a:prstGeom>
          </p:spPr>
          <p:txBody>
            <a:bodyPr wrap="square" lIns="0" tIns="0" rIns="0" bIns="0">
              <a:spAutoFit/>
            </a:bodyPr>
            <a:lstStyle/>
            <a:p>
              <a:pPr algn="ctr"/>
              <a:r>
                <a:rPr lang="fr-FR" sz="750" dirty="0">
                  <a:latin typeface="Segoe UI" panose="020B0502040204020203" pitchFamily="34" charset="0"/>
                </a:rPr>
                <a:t>CONFORMITÉ DES </a:t>
              </a:r>
            </a:p>
            <a:p>
              <a:pPr algn="ctr"/>
              <a:r>
                <a:rPr lang="fr-FR" sz="750" dirty="0">
                  <a:latin typeface="Segoe UI" panose="020B0502040204020203" pitchFamily="34" charset="0"/>
                </a:rPr>
                <a:t>PRODUITS INDUSTRIELS</a:t>
              </a:r>
            </a:p>
          </p:txBody>
        </p:sp>
        <p:sp>
          <p:nvSpPr>
            <p:cNvPr id="20" name="Rectangle 19">
              <a:extLst>
                <a:ext uri="{FF2B5EF4-FFF2-40B4-BE49-F238E27FC236}">
                  <a16:creationId xmlns:a16="http://schemas.microsoft.com/office/drawing/2014/main" id="{6020A167-95B2-234E-94E6-542F0A8325E8}"/>
                </a:ext>
              </a:extLst>
            </p:cNvPr>
            <p:cNvSpPr/>
            <p:nvPr/>
          </p:nvSpPr>
          <p:spPr>
            <a:xfrm>
              <a:off x="5419099" y="2058509"/>
              <a:ext cx="1157162" cy="109868"/>
            </a:xfrm>
            <a:prstGeom prst="rect">
              <a:avLst/>
            </a:prstGeom>
          </p:spPr>
          <p:txBody>
            <a:bodyPr wrap="square" lIns="0" tIns="0" rIns="0" bIns="0">
              <a:spAutoFit/>
            </a:bodyPr>
            <a:lstStyle/>
            <a:p>
              <a:pPr algn="ctr"/>
              <a:r>
                <a:rPr lang="fr-FR" sz="750" dirty="0">
                  <a:latin typeface="Segoe UI" panose="020B0502040204020203" pitchFamily="34" charset="0"/>
                </a:rPr>
                <a:t>AGRICULTURE</a:t>
              </a:r>
            </a:p>
          </p:txBody>
        </p:sp>
        <p:sp>
          <p:nvSpPr>
            <p:cNvPr id="22" name="Rectangle 21">
              <a:extLst>
                <a:ext uri="{FF2B5EF4-FFF2-40B4-BE49-F238E27FC236}">
                  <a16:creationId xmlns:a16="http://schemas.microsoft.com/office/drawing/2014/main" id="{5C8C7290-EE34-9048-BCA6-1405374B9E63}"/>
                </a:ext>
              </a:extLst>
            </p:cNvPr>
            <p:cNvSpPr/>
            <p:nvPr/>
          </p:nvSpPr>
          <p:spPr>
            <a:xfrm>
              <a:off x="4574172" y="2051646"/>
              <a:ext cx="952282" cy="329605"/>
            </a:xfrm>
            <a:prstGeom prst="rect">
              <a:avLst/>
            </a:prstGeom>
          </p:spPr>
          <p:txBody>
            <a:bodyPr wrap="square" lIns="0" tIns="0" rIns="0" bIns="0">
              <a:spAutoFit/>
            </a:bodyPr>
            <a:lstStyle/>
            <a:p>
              <a:pPr algn="ctr"/>
              <a:r>
                <a:rPr lang="fr-FR" sz="750" dirty="0">
                  <a:latin typeface="Segoe UI" panose="020B0502040204020203" pitchFamily="34" charset="0"/>
                </a:rPr>
                <a:t>TRANSPORT DE </a:t>
              </a:r>
              <a:r>
                <a:rPr lang="fr-FR" sz="750" dirty="0" smtClean="0">
                  <a:latin typeface="Segoe UI" panose="020B0502040204020203" pitchFamily="34" charset="0"/>
                </a:rPr>
                <a:t>MARCHANDISES </a:t>
              </a:r>
              <a:r>
                <a:rPr lang="fr-FR" sz="750" dirty="0">
                  <a:latin typeface="Segoe UI" panose="020B0502040204020203" pitchFamily="34" charset="0"/>
                </a:rPr>
                <a:t>PAR RAIL ET PAR ROUTE</a:t>
              </a:r>
            </a:p>
          </p:txBody>
        </p:sp>
        <p:sp>
          <p:nvSpPr>
            <p:cNvPr id="23" name="Rectangle 22">
              <a:extLst>
                <a:ext uri="{FF2B5EF4-FFF2-40B4-BE49-F238E27FC236}">
                  <a16:creationId xmlns:a16="http://schemas.microsoft.com/office/drawing/2014/main" id="{EE6702E9-8B7A-1347-AEE2-D48B7C099BBF}"/>
                </a:ext>
              </a:extLst>
            </p:cNvPr>
            <p:cNvSpPr/>
            <p:nvPr/>
          </p:nvSpPr>
          <p:spPr>
            <a:xfrm>
              <a:off x="3524364" y="2059730"/>
              <a:ext cx="1157162" cy="109868"/>
            </a:xfrm>
            <a:prstGeom prst="rect">
              <a:avLst/>
            </a:prstGeom>
          </p:spPr>
          <p:txBody>
            <a:bodyPr wrap="square" lIns="0" tIns="0" rIns="0" bIns="0">
              <a:spAutoFit/>
            </a:bodyPr>
            <a:lstStyle/>
            <a:p>
              <a:pPr algn="ctr"/>
              <a:r>
                <a:rPr lang="fr-FR" sz="750" dirty="0">
                  <a:latin typeface="Segoe UI" panose="020B0502040204020203" pitchFamily="34" charset="0"/>
                </a:rPr>
                <a:t>TRANSPORT AÉRIEN</a:t>
              </a:r>
            </a:p>
          </p:txBody>
        </p:sp>
        <p:sp>
          <p:nvSpPr>
            <p:cNvPr id="35" name="Rectangle 34">
              <a:extLst>
                <a:ext uri="{FF2B5EF4-FFF2-40B4-BE49-F238E27FC236}">
                  <a16:creationId xmlns:a16="http://schemas.microsoft.com/office/drawing/2014/main" id="{82CD65F3-D6BF-C443-A3E7-ED967568DB18}"/>
                </a:ext>
              </a:extLst>
            </p:cNvPr>
            <p:cNvSpPr/>
            <p:nvPr/>
          </p:nvSpPr>
          <p:spPr>
            <a:xfrm>
              <a:off x="1758679" y="2055033"/>
              <a:ext cx="869393" cy="219736"/>
            </a:xfrm>
            <a:prstGeom prst="rect">
              <a:avLst/>
            </a:prstGeom>
          </p:spPr>
          <p:txBody>
            <a:bodyPr wrap="square" lIns="0" tIns="0" rIns="0" bIns="0">
              <a:spAutoFit/>
            </a:bodyPr>
            <a:lstStyle/>
            <a:p>
              <a:pPr algn="ctr"/>
              <a:r>
                <a:rPr lang="fr-FR" sz="750" dirty="0">
                  <a:latin typeface="Segoe UI" panose="020B0502040204020203" pitchFamily="34" charset="0"/>
                </a:rPr>
                <a:t>LIBRE CIRCULATION DES PERSONNES</a:t>
              </a:r>
            </a:p>
          </p:txBody>
        </p:sp>
        <p:sp>
          <p:nvSpPr>
            <p:cNvPr id="36" name="Rectangle 35">
              <a:extLst>
                <a:ext uri="{FF2B5EF4-FFF2-40B4-BE49-F238E27FC236}">
                  <a16:creationId xmlns:a16="http://schemas.microsoft.com/office/drawing/2014/main" id="{F5F8B09E-F546-9D4F-98D7-0778BD1DBF74}"/>
                </a:ext>
              </a:extLst>
            </p:cNvPr>
            <p:cNvSpPr/>
            <p:nvPr/>
          </p:nvSpPr>
          <p:spPr>
            <a:xfrm>
              <a:off x="1560070" y="3441852"/>
              <a:ext cx="1296863" cy="109868"/>
            </a:xfrm>
            <a:prstGeom prst="rect">
              <a:avLst/>
            </a:prstGeom>
          </p:spPr>
          <p:txBody>
            <a:bodyPr wrap="square" lIns="0" tIns="0" rIns="0" bIns="0">
              <a:spAutoFit/>
            </a:bodyPr>
            <a:lstStyle/>
            <a:p>
              <a:pPr algn="ctr"/>
              <a:r>
                <a:rPr lang="fr-FR" sz="750" dirty="0">
                  <a:latin typeface="Segoe UI" panose="020B0502040204020203" pitchFamily="34" charset="0"/>
                </a:rPr>
                <a:t>ÉLECTRICITÉ</a:t>
              </a:r>
            </a:p>
          </p:txBody>
        </p:sp>
      </p:grpSp>
    </p:spTree>
    <p:extLst>
      <p:ext uri="{BB962C8B-B14F-4D97-AF65-F5344CB8AC3E}">
        <p14:creationId xmlns:p14="http://schemas.microsoft.com/office/powerpoint/2010/main" val="2581865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Connecteur droit 7">
            <a:extLst>
              <a:ext uri="{FF2B5EF4-FFF2-40B4-BE49-F238E27FC236}">
                <a16:creationId xmlns:a16="http://schemas.microsoft.com/office/drawing/2014/main" id="{DAF7F16C-08C3-4E44-BB1A-0501C4FF449B}"/>
              </a:ext>
            </a:extLst>
          </p:cNvPr>
          <p:cNvCxnSpPr>
            <a:cxnSpLocks/>
          </p:cNvCxnSpPr>
          <p:nvPr/>
        </p:nvCxnSpPr>
        <p:spPr>
          <a:xfrm>
            <a:off x="2411413" y="928465"/>
            <a:ext cx="6422105" cy="0"/>
          </a:xfrm>
          <a:prstGeom prst="line">
            <a:avLst/>
          </a:prstGeom>
          <a:ln w="12700" cap="sq"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Sous-titre 2">
            <a:extLst>
              <a:ext uri="{FF2B5EF4-FFF2-40B4-BE49-F238E27FC236}">
                <a16:creationId xmlns:a16="http://schemas.microsoft.com/office/drawing/2014/main" id="{815EB8CE-8BDF-4C42-82FB-A07EA7E7DCF2}"/>
              </a:ext>
            </a:extLst>
          </p:cNvPr>
          <p:cNvSpPr txBox="1">
            <a:spLocks/>
          </p:cNvSpPr>
          <p:nvPr/>
        </p:nvSpPr>
        <p:spPr>
          <a:xfrm>
            <a:off x="397566" y="1328826"/>
            <a:ext cx="3521292" cy="364868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tabLst>
                <a:tab pos="1073150" algn="l"/>
              </a:tabLst>
            </a:pPr>
            <a:endParaRPr lang="fr-FR" sz="1600" dirty="0" smtClean="0">
              <a:latin typeface="Segoe UI" panose="020B0502040204020203" pitchFamily="34" charset="0"/>
              <a:cs typeface="Segoe UI" panose="020B0502040204020203" pitchFamily="34" charset="0"/>
            </a:endParaRPr>
          </a:p>
        </p:txBody>
      </p:sp>
      <p:sp>
        <p:nvSpPr>
          <p:cNvPr id="6" name="Rectangle 5"/>
          <p:cNvSpPr/>
          <p:nvPr/>
        </p:nvSpPr>
        <p:spPr>
          <a:xfrm>
            <a:off x="463332" y="4082917"/>
            <a:ext cx="7234489" cy="615553"/>
          </a:xfrm>
          <a:prstGeom prst="rect">
            <a:avLst/>
          </a:prstGeom>
        </p:spPr>
        <p:txBody>
          <a:bodyPr wrap="square" lIns="0" tIns="0" rIns="0" bIns="0">
            <a:spAutoFit/>
          </a:bodyPr>
          <a:lstStyle/>
          <a:p>
            <a:pPr lvl="2">
              <a:buClr>
                <a:srgbClr val="FF0000"/>
              </a:buClr>
            </a:pPr>
            <a:r>
              <a:rPr lang="fr-FR" sz="2000" b="1" dirty="0">
                <a:latin typeface="Segoe UI" panose="020B0502040204020203" pitchFamily="34" charset="0"/>
                <a:cs typeface="Segoe UI" panose="020B0502040204020203" pitchFamily="34" charset="0"/>
              </a:rPr>
              <a:t>L’accord institutionnel doit permettre de consolider et de développer l’accès au marché intérieur de </a:t>
            </a:r>
            <a:r>
              <a:rPr lang="fr-FR" sz="2000" b="1" dirty="0" smtClean="0">
                <a:latin typeface="Segoe UI" panose="020B0502040204020203" pitchFamily="34" charset="0"/>
                <a:cs typeface="Segoe UI" panose="020B0502040204020203" pitchFamily="34" charset="0"/>
              </a:rPr>
              <a:t>l’UE</a:t>
            </a:r>
            <a:r>
              <a:rPr lang="fr-FR" sz="2000" b="1" dirty="0" smtClean="0">
                <a:solidFill>
                  <a:srgbClr val="FF0000"/>
                </a:solidFill>
                <a:latin typeface="Segoe UI" panose="020B0502040204020203" pitchFamily="34" charset="0"/>
                <a:cs typeface="Segoe UI" panose="020B0502040204020203" pitchFamily="34" charset="0"/>
              </a:rPr>
              <a:t> </a:t>
            </a:r>
            <a:endParaRPr lang="fr-FR" sz="2000" b="1" dirty="0">
              <a:solidFill>
                <a:srgbClr val="FF0000"/>
              </a:solidFill>
              <a:latin typeface="Segoe UI" panose="020B0502040204020203" pitchFamily="34" charset="0"/>
              <a:cs typeface="Segoe UI" panose="020B0502040204020203" pitchFamily="34" charset="0"/>
            </a:endParaRPr>
          </a:p>
        </p:txBody>
      </p:sp>
      <p:sp>
        <p:nvSpPr>
          <p:cNvPr id="2" name="Slide Number Placeholder 1"/>
          <p:cNvSpPr>
            <a:spLocks noGrp="1"/>
          </p:cNvSpPr>
          <p:nvPr>
            <p:ph type="sldNum" sz="quarter" idx="12"/>
          </p:nvPr>
        </p:nvSpPr>
        <p:spPr>
          <a:xfrm>
            <a:off x="6553200" y="4767263"/>
            <a:ext cx="2133600" cy="273844"/>
          </a:xfrm>
        </p:spPr>
        <p:txBody>
          <a:bodyPr/>
          <a:lstStyle/>
          <a:p>
            <a:r>
              <a:rPr lang="fr-FR" dirty="0">
                <a:solidFill>
                  <a:prstClr val="black">
                    <a:tint val="75000"/>
                  </a:prstClr>
                </a:solidFill>
              </a:rPr>
              <a:t>3</a:t>
            </a:r>
          </a:p>
        </p:txBody>
      </p:sp>
      <p:sp>
        <p:nvSpPr>
          <p:cNvPr id="14" name="Sous-titre 2"/>
          <p:cNvSpPr txBox="1">
            <a:spLocks/>
          </p:cNvSpPr>
          <p:nvPr/>
        </p:nvSpPr>
        <p:spPr>
          <a:xfrm>
            <a:off x="2100610" y="161956"/>
            <a:ext cx="3521855" cy="483917"/>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2400" b="1" dirty="0" smtClean="0">
                <a:latin typeface="Segoe UI" panose="020B0502040204020203" pitchFamily="34" charset="0"/>
              </a:rPr>
              <a:t>INTERETS EN PRESENCE</a:t>
            </a:r>
            <a:endParaRPr lang="fr-FR" sz="2400" b="1" dirty="0">
              <a:latin typeface="Segoe UI" panose="020B0502040204020203" pitchFamily="34" charset="0"/>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3332" y="4086728"/>
            <a:ext cx="763309" cy="532927"/>
          </a:xfrm>
          <a:prstGeom prst="rect">
            <a:avLst/>
          </a:prstGeom>
        </p:spPr>
      </p:pic>
      <p:pic>
        <p:nvPicPr>
          <p:cNvPr id="21" name="Picture 20"/>
          <p:cNvPicPr>
            <a:picLocks noChangeAspect="1"/>
          </p:cNvPicPr>
          <p:nvPr/>
        </p:nvPicPr>
        <p:blipFill rotWithShape="1">
          <a:blip r:embed="rId4" cstate="screen">
            <a:extLst>
              <a:ext uri="{28A0092B-C50C-407E-A947-70E740481C1C}">
                <a14:useLocalDpi xmlns:a14="http://schemas.microsoft.com/office/drawing/2010/main"/>
              </a:ext>
            </a:extLst>
          </a:blip>
          <a:srcRect l="25836" t="43750" r="12122" b="25437"/>
          <a:stretch/>
        </p:blipFill>
        <p:spPr>
          <a:xfrm>
            <a:off x="2939310" y="920846"/>
            <a:ext cx="6228470" cy="3093278"/>
          </a:xfrm>
          <a:prstGeom prst="rect">
            <a:avLst/>
          </a:prstGeom>
        </p:spPr>
      </p:pic>
    </p:spTree>
    <p:extLst>
      <p:ext uri="{BB962C8B-B14F-4D97-AF65-F5344CB8AC3E}">
        <p14:creationId xmlns:p14="http://schemas.microsoft.com/office/powerpoint/2010/main" val="2674057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9600" y="2406650"/>
            <a:ext cx="1879600" cy="1644650"/>
          </a:xfrm>
          <a:prstGeom prst="rect">
            <a:avLst/>
          </a:prstGeom>
        </p:spPr>
      </p:pic>
      <p:sp>
        <p:nvSpPr>
          <p:cNvPr id="14" name="Sous-titre 2"/>
          <p:cNvSpPr txBox="1">
            <a:spLocks/>
          </p:cNvSpPr>
          <p:nvPr/>
        </p:nvSpPr>
        <p:spPr>
          <a:xfrm>
            <a:off x="2100610" y="161956"/>
            <a:ext cx="3521855" cy="483917"/>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2400" b="1" dirty="0">
                <a:latin typeface="Segoe UI" panose="020B0502040204020203" pitchFamily="34" charset="0"/>
              </a:rPr>
              <a:t>INTERETS EN PRESENCE</a:t>
            </a:r>
          </a:p>
        </p:txBody>
      </p:sp>
      <p:cxnSp>
        <p:nvCxnSpPr>
          <p:cNvPr id="25" name="Connecteur droit 7">
            <a:extLst>
              <a:ext uri="{FF2B5EF4-FFF2-40B4-BE49-F238E27FC236}">
                <a16:creationId xmlns:a16="http://schemas.microsoft.com/office/drawing/2014/main" id="{DAF7F16C-08C3-4E44-BB1A-0501C4FF449B}"/>
              </a:ext>
            </a:extLst>
          </p:cNvPr>
          <p:cNvCxnSpPr>
            <a:cxnSpLocks/>
          </p:cNvCxnSpPr>
          <p:nvPr/>
        </p:nvCxnSpPr>
        <p:spPr>
          <a:xfrm>
            <a:off x="2411413" y="928465"/>
            <a:ext cx="6422105" cy="0"/>
          </a:xfrm>
          <a:prstGeom prst="line">
            <a:avLst/>
          </a:prstGeom>
          <a:ln w="12700" cap="sq"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Slide Number Placeholder 1"/>
          <p:cNvSpPr>
            <a:spLocks noGrp="1"/>
          </p:cNvSpPr>
          <p:nvPr>
            <p:ph type="sldNum" sz="quarter" idx="12"/>
          </p:nvPr>
        </p:nvSpPr>
        <p:spPr>
          <a:xfrm>
            <a:off x="6553200" y="4767264"/>
            <a:ext cx="2133600" cy="273844"/>
          </a:xfrm>
          <a:prstGeom prst="rect">
            <a:avLst/>
          </a:prstGeom>
        </p:spPr>
        <p:txBody>
          <a:bodyPr/>
          <a:lstStyle/>
          <a:p>
            <a:r>
              <a:rPr lang="fr-FR" dirty="0" smtClean="0"/>
              <a:t>4</a:t>
            </a:r>
            <a:endParaRPr lang="fr-FR" dirty="0"/>
          </a:p>
        </p:txBody>
      </p:sp>
      <p:grpSp>
        <p:nvGrpSpPr>
          <p:cNvPr id="2" name="Group 1"/>
          <p:cNvGrpSpPr/>
          <p:nvPr/>
        </p:nvGrpSpPr>
        <p:grpSpPr>
          <a:xfrm>
            <a:off x="928529" y="1323586"/>
            <a:ext cx="7855562" cy="3228714"/>
            <a:chOff x="977956" y="1434797"/>
            <a:chExt cx="7855562" cy="3228714"/>
          </a:xfrm>
        </p:grpSpPr>
        <p:sp>
          <p:nvSpPr>
            <p:cNvPr id="17" name="TextBox 16">
              <a:extLst>
                <a:ext uri="{FF2B5EF4-FFF2-40B4-BE49-F238E27FC236}">
                  <a16:creationId xmlns:a16="http://schemas.microsoft.com/office/drawing/2014/main" id="{C9ECF2AE-8DDF-E447-8462-6E4C1EB73164}"/>
                </a:ext>
              </a:extLst>
            </p:cNvPr>
            <p:cNvSpPr txBox="1"/>
            <p:nvPr/>
          </p:nvSpPr>
          <p:spPr>
            <a:xfrm>
              <a:off x="3329321" y="1434799"/>
              <a:ext cx="1872208" cy="954107"/>
            </a:xfrm>
            <a:prstGeom prst="rect">
              <a:avLst/>
            </a:prstGeom>
            <a:noFill/>
          </p:spPr>
          <p:txBody>
            <a:bodyPr wrap="square" rtlCol="0">
              <a:spAutoFit/>
            </a:bodyPr>
            <a:lstStyle/>
            <a:p>
              <a:r>
                <a:rPr lang="fr-FR" sz="2000" b="1" dirty="0">
                  <a:latin typeface="Segoe UI" panose="020B0502040204020203" pitchFamily="34" charset="0"/>
                </a:rPr>
                <a:t>1/3</a:t>
              </a:r>
            </a:p>
            <a:p>
              <a:r>
                <a:rPr lang="fr-FR" sz="1200" dirty="0">
                  <a:latin typeface="Segoe UI" panose="020B0502040204020203" pitchFamily="34" charset="0"/>
                </a:rPr>
                <a:t>La Suisse gagne un franc sur trois grâce à ses échanges avec l’UE.</a:t>
              </a:r>
            </a:p>
          </p:txBody>
        </p:sp>
        <p:sp>
          <p:nvSpPr>
            <p:cNvPr id="18" name="TextBox 17">
              <a:extLst>
                <a:ext uri="{FF2B5EF4-FFF2-40B4-BE49-F238E27FC236}">
                  <a16:creationId xmlns:a16="http://schemas.microsoft.com/office/drawing/2014/main" id="{7C9FE2EC-670D-2842-ADAB-542088112FC2}"/>
                </a:ext>
              </a:extLst>
            </p:cNvPr>
            <p:cNvSpPr txBox="1"/>
            <p:nvPr/>
          </p:nvSpPr>
          <p:spPr>
            <a:xfrm>
              <a:off x="977956" y="1434798"/>
              <a:ext cx="1872208" cy="954107"/>
            </a:xfrm>
            <a:prstGeom prst="rect">
              <a:avLst/>
            </a:prstGeom>
            <a:noFill/>
          </p:spPr>
          <p:txBody>
            <a:bodyPr wrap="square" rtlCol="0">
              <a:spAutoFit/>
            </a:bodyPr>
            <a:lstStyle/>
            <a:p>
              <a:pPr algn="just"/>
              <a:r>
                <a:rPr lang="fr-FR" sz="2000" b="1" dirty="0">
                  <a:latin typeface="Segoe UI" panose="020B0502040204020203" pitchFamily="34" charset="0"/>
                </a:rPr>
                <a:t>1</a:t>
              </a:r>
              <a:r>
                <a:rPr lang="fr-FR" dirty="0"/>
                <a:t> </a:t>
              </a:r>
              <a:r>
                <a:rPr lang="fr-FR" sz="2000" b="1" dirty="0">
                  <a:latin typeface="Segoe UI" panose="020B0502040204020203" pitchFamily="34" charset="0"/>
                </a:rPr>
                <a:t>500</a:t>
              </a:r>
              <a:r>
                <a:rPr lang="fr-FR" dirty="0"/>
                <a:t> </a:t>
              </a:r>
              <a:r>
                <a:rPr lang="fr-FR" sz="2000" b="1" dirty="0">
                  <a:latin typeface="Segoe UI" panose="020B0502040204020203" pitchFamily="34" charset="0"/>
                </a:rPr>
                <a:t>000</a:t>
              </a:r>
            </a:p>
            <a:p>
              <a:r>
                <a:rPr lang="fr-FR" sz="1200" dirty="0">
                  <a:latin typeface="Segoe UI" panose="020B0502040204020203" pitchFamily="34" charset="0"/>
                </a:rPr>
                <a:t>emplois dépendent des exportations suisses vers l’UE.</a:t>
              </a:r>
            </a:p>
          </p:txBody>
        </p:sp>
        <p:sp>
          <p:nvSpPr>
            <p:cNvPr id="19" name="TextBox 18">
              <a:extLst>
                <a:ext uri="{FF2B5EF4-FFF2-40B4-BE49-F238E27FC236}">
                  <a16:creationId xmlns:a16="http://schemas.microsoft.com/office/drawing/2014/main" id="{92F2D534-1C93-0642-BC9D-F32F99715792}"/>
                </a:ext>
              </a:extLst>
            </p:cNvPr>
            <p:cNvSpPr txBox="1"/>
            <p:nvPr/>
          </p:nvSpPr>
          <p:spPr>
            <a:xfrm>
              <a:off x="992112" y="2442910"/>
              <a:ext cx="1872208" cy="1323439"/>
            </a:xfrm>
            <a:prstGeom prst="rect">
              <a:avLst/>
            </a:prstGeom>
            <a:noFill/>
          </p:spPr>
          <p:txBody>
            <a:bodyPr wrap="square" rtlCol="0">
              <a:spAutoFit/>
            </a:bodyPr>
            <a:lstStyle/>
            <a:p>
              <a:pPr algn="just"/>
              <a:r>
                <a:rPr lang="fr-FR" sz="2000" b="1" dirty="0">
                  <a:latin typeface="Segoe UI" panose="020B0502040204020203" pitchFamily="34" charset="0"/>
                </a:rPr>
                <a:t>TOP 3</a:t>
              </a:r>
            </a:p>
            <a:p>
              <a:r>
                <a:rPr lang="fr-FR" sz="1200" dirty="0">
                  <a:latin typeface="Segoe UI" panose="020B0502040204020203" pitchFamily="34" charset="0"/>
                </a:rPr>
                <a:t>La Suisse compte parmi les trois principaux partenaires commerciaux de l’UE, aux côtés des États-Unis et de la Chine.</a:t>
              </a:r>
            </a:p>
          </p:txBody>
        </p:sp>
        <p:sp>
          <p:nvSpPr>
            <p:cNvPr id="22" name="Rectangle 21">
              <a:extLst>
                <a:ext uri="{FF2B5EF4-FFF2-40B4-BE49-F238E27FC236}">
                  <a16:creationId xmlns:a16="http://schemas.microsoft.com/office/drawing/2014/main" id="{728116E5-58FC-4E44-8349-3FCE60D64623}"/>
                </a:ext>
              </a:extLst>
            </p:cNvPr>
            <p:cNvSpPr/>
            <p:nvPr/>
          </p:nvSpPr>
          <p:spPr>
            <a:xfrm>
              <a:off x="5404251" y="1434797"/>
              <a:ext cx="3429267" cy="2616101"/>
            </a:xfrm>
            <a:prstGeom prst="rect">
              <a:avLst/>
            </a:prstGeom>
          </p:spPr>
          <p:txBody>
            <a:bodyPr wrap="square">
              <a:spAutoFit/>
            </a:bodyPr>
            <a:lstStyle/>
            <a:p>
              <a:r>
                <a:rPr lang="fr-FR" sz="2000" b="1" dirty="0">
                  <a:latin typeface="Segoe UI" panose="020B0502040204020203" pitchFamily="34" charset="0"/>
                </a:rPr>
                <a:t>MOBILITÉ</a:t>
              </a:r>
            </a:p>
            <a:p>
              <a:r>
                <a:rPr lang="fr-FR" sz="1200" dirty="0">
                  <a:latin typeface="Segoe UI" panose="020B0502040204020203" pitchFamily="34" charset="0"/>
                </a:rPr>
                <a:t>450 000 Suisses vivent dans l’UE et environ 1,4  million de ressortissants de l’UE vivent en Suisse.</a:t>
              </a:r>
            </a:p>
            <a:p>
              <a:endParaRPr lang="de-CH" sz="1200" dirty="0" smtClean="0">
                <a:latin typeface="Segoe UI" panose="020B0502040204020203" pitchFamily="34" charset="0"/>
                <a:cs typeface="Segoe UI" panose="020B0502040204020203" pitchFamily="34" charset="0"/>
              </a:endParaRPr>
            </a:p>
            <a:p>
              <a:endParaRPr lang="de-CH" sz="1200" dirty="0" smtClean="0">
                <a:latin typeface="Segoe UI" panose="020B0502040204020203" pitchFamily="34" charset="0"/>
                <a:cs typeface="Segoe UI" panose="020B0502040204020203" pitchFamily="34" charset="0"/>
              </a:endParaRPr>
            </a:p>
            <a:p>
              <a:endParaRPr lang="de-CH" sz="1200" dirty="0" smtClean="0">
                <a:latin typeface="Segoe UI" panose="020B0502040204020203" pitchFamily="34" charset="0"/>
                <a:cs typeface="Segoe UI" panose="020B0502040204020203" pitchFamily="34" charset="0"/>
              </a:endParaRPr>
            </a:p>
            <a:p>
              <a:endParaRPr lang="de-CH" sz="1200" dirty="0" smtClean="0">
                <a:latin typeface="Segoe UI" panose="020B0502040204020203" pitchFamily="34" charset="0"/>
                <a:cs typeface="Segoe UI" panose="020B0502040204020203" pitchFamily="34" charset="0"/>
              </a:endParaRPr>
            </a:p>
            <a:p>
              <a:endParaRPr lang="de-CH" sz="1200" dirty="0" smtClean="0">
                <a:latin typeface="Segoe UI" panose="020B0502040204020203" pitchFamily="34" charset="0"/>
                <a:cs typeface="Segoe UI" panose="020B0502040204020203" pitchFamily="34" charset="0"/>
              </a:endParaRPr>
            </a:p>
            <a:p>
              <a:endParaRPr lang="de-CH" sz="1200" dirty="0" smtClean="0">
                <a:latin typeface="Segoe UI" panose="020B0502040204020203" pitchFamily="34" charset="0"/>
                <a:cs typeface="Segoe UI" panose="020B0502040204020203" pitchFamily="34" charset="0"/>
              </a:endParaRPr>
            </a:p>
            <a:p>
              <a:endParaRPr lang="de-CH" sz="1200" dirty="0" smtClean="0">
                <a:latin typeface="Segoe UI" panose="020B0502040204020203" pitchFamily="34" charset="0"/>
                <a:cs typeface="Segoe UI" panose="020B0502040204020203" pitchFamily="34" charset="0"/>
              </a:endParaRPr>
            </a:p>
            <a:p>
              <a:r>
                <a:rPr lang="fr-FR" sz="1200" dirty="0">
                  <a:latin typeface="Segoe UI" panose="020B0502040204020203" pitchFamily="34" charset="0"/>
                </a:rPr>
                <a:t>315 000 frontaliers se rendent chaque jour en Suisse pour y travailler.</a:t>
              </a:r>
            </a:p>
          </p:txBody>
        </p:sp>
        <p:pic>
          <p:nvPicPr>
            <p:cNvPr id="23" name="Imag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2200" y="3914840"/>
              <a:ext cx="1136650" cy="609600"/>
            </a:xfrm>
            <a:prstGeom prst="rect">
              <a:avLst/>
            </a:prstGeom>
          </p:spPr>
        </p:pic>
        <p:pic>
          <p:nvPicPr>
            <p:cNvPr id="24" name="Picture 23"/>
            <p:cNvPicPr>
              <a:picLocks noChangeAspect="1"/>
            </p:cNvPicPr>
            <p:nvPr/>
          </p:nvPicPr>
          <p:blipFill>
            <a:blip r:embed="rId5"/>
            <a:stretch>
              <a:fillRect/>
            </a:stretch>
          </p:blipFill>
          <p:spPr>
            <a:xfrm>
              <a:off x="5827747" y="4206940"/>
              <a:ext cx="2376854" cy="456571"/>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7159" y="2518851"/>
              <a:ext cx="1859028" cy="1632619"/>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3637" y="2289711"/>
              <a:ext cx="1183388" cy="979900"/>
            </a:xfrm>
            <a:prstGeom prst="rect">
              <a:avLst/>
            </a:prstGeom>
          </p:spPr>
        </p:pic>
      </p:grpSp>
      <p:sp>
        <p:nvSpPr>
          <p:cNvPr id="20" name="TextBox 19">
            <a:extLst>
              <a:ext uri="{FF2B5EF4-FFF2-40B4-BE49-F238E27FC236}">
                <a16:creationId xmlns:a16="http://schemas.microsoft.com/office/drawing/2014/main" id="{7C9FE2EC-670D-2842-ADAB-542088112FC2}"/>
              </a:ext>
            </a:extLst>
          </p:cNvPr>
          <p:cNvSpPr txBox="1"/>
          <p:nvPr/>
        </p:nvSpPr>
        <p:spPr>
          <a:xfrm>
            <a:off x="3084750" y="2908858"/>
            <a:ext cx="831199" cy="553998"/>
          </a:xfrm>
          <a:prstGeom prst="rect">
            <a:avLst/>
          </a:prstGeom>
          <a:solidFill>
            <a:srgbClr val="F8F8F8"/>
          </a:solidFill>
        </p:spPr>
        <p:txBody>
          <a:bodyPr wrap="square" lIns="0" tIns="0" rIns="0" bIns="0" rtlCol="0">
            <a:spAutoFit/>
          </a:bodyPr>
          <a:lstStyle/>
          <a:p>
            <a:pPr algn="ctr"/>
            <a:r>
              <a:rPr lang="fr-FR" sz="3600" b="1" dirty="0" smtClean="0">
                <a:latin typeface="Segoe UI" panose="020B0502040204020203" pitchFamily="34" charset="0"/>
              </a:rPr>
              <a:t>CH</a:t>
            </a:r>
            <a:endParaRPr lang="fr-FR" sz="3600" b="1" dirty="0">
              <a:latin typeface="Segoe UI" panose="020B0502040204020203" pitchFamily="34" charset="0"/>
              <a:cs typeface="Segoe UI" panose="020B0502040204020203" pitchFamily="34" charset="0"/>
            </a:endParaRPr>
          </a:p>
        </p:txBody>
      </p:sp>
      <p:sp>
        <p:nvSpPr>
          <p:cNvPr id="21" name="TextBox 20">
            <a:extLst>
              <a:ext uri="{FF2B5EF4-FFF2-40B4-BE49-F238E27FC236}">
                <a16:creationId xmlns:a16="http://schemas.microsoft.com/office/drawing/2014/main" id="{7C9FE2EC-670D-2842-ADAB-542088112FC2}"/>
              </a:ext>
            </a:extLst>
          </p:cNvPr>
          <p:cNvSpPr txBox="1"/>
          <p:nvPr/>
        </p:nvSpPr>
        <p:spPr>
          <a:xfrm>
            <a:off x="4407434" y="2916839"/>
            <a:ext cx="831199" cy="553998"/>
          </a:xfrm>
          <a:prstGeom prst="rect">
            <a:avLst/>
          </a:prstGeom>
          <a:solidFill>
            <a:srgbClr val="F8F8F8"/>
          </a:solidFill>
        </p:spPr>
        <p:txBody>
          <a:bodyPr wrap="square" lIns="0" tIns="0" rIns="0" bIns="0" rtlCol="0">
            <a:spAutoFit/>
          </a:bodyPr>
          <a:lstStyle/>
          <a:p>
            <a:pPr algn="ctr"/>
            <a:r>
              <a:rPr lang="fr-FR" sz="3600" b="1" dirty="0" smtClean="0">
                <a:latin typeface="Segoe UI" panose="020B0502040204020203" pitchFamily="34" charset="0"/>
              </a:rPr>
              <a:t>UE</a:t>
            </a:r>
            <a:endParaRPr lang="fr-FR" sz="3600" b="1" dirty="0">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a16="http://schemas.microsoft.com/office/drawing/2014/main" id="{7C9FE2EC-670D-2842-ADAB-542088112FC2}"/>
              </a:ext>
            </a:extLst>
          </p:cNvPr>
          <p:cNvSpPr txBox="1"/>
          <p:nvPr/>
        </p:nvSpPr>
        <p:spPr>
          <a:xfrm>
            <a:off x="3279894" y="2613280"/>
            <a:ext cx="1826866" cy="425758"/>
          </a:xfrm>
          <a:prstGeom prst="rect">
            <a:avLst/>
          </a:prstGeom>
          <a:noFill/>
        </p:spPr>
        <p:txBody>
          <a:bodyPr wrap="square" rtlCol="0">
            <a:spAutoFit/>
          </a:bodyPr>
          <a:lstStyle/>
          <a:p>
            <a:pPr algn="ctr">
              <a:lnSpc>
                <a:spcPts val="1300"/>
              </a:lnSpc>
            </a:pPr>
            <a:r>
              <a:rPr lang="fr-FR" sz="1400" b="1" dirty="0">
                <a:latin typeface="Segoe UI" panose="020B0502040204020203" pitchFamily="34" charset="0"/>
              </a:rPr>
              <a:t>52%</a:t>
            </a:r>
          </a:p>
          <a:p>
            <a:pPr algn="ctr">
              <a:lnSpc>
                <a:spcPts val="1300"/>
              </a:lnSpc>
            </a:pPr>
            <a:r>
              <a:rPr lang="fr-FR" sz="1400" b="1" dirty="0">
                <a:latin typeface="Segoe UI" panose="020B0502040204020203" pitchFamily="34" charset="0"/>
                <a:cs typeface="Segoe UI" panose="020B0502040204020203" pitchFamily="34" charset="0"/>
              </a:rPr>
              <a:t>exportations</a:t>
            </a:r>
          </a:p>
        </p:txBody>
      </p:sp>
      <p:sp>
        <p:nvSpPr>
          <p:cNvPr id="16" name="TextBox 15">
            <a:extLst>
              <a:ext uri="{FF2B5EF4-FFF2-40B4-BE49-F238E27FC236}">
                <a16:creationId xmlns:a16="http://schemas.microsoft.com/office/drawing/2014/main" id="{7C9FE2EC-670D-2842-ADAB-542088112FC2}"/>
              </a:ext>
            </a:extLst>
          </p:cNvPr>
          <p:cNvSpPr txBox="1"/>
          <p:nvPr/>
        </p:nvSpPr>
        <p:spPr>
          <a:xfrm>
            <a:off x="3279894" y="3241686"/>
            <a:ext cx="1826866" cy="425758"/>
          </a:xfrm>
          <a:prstGeom prst="rect">
            <a:avLst/>
          </a:prstGeom>
          <a:noFill/>
        </p:spPr>
        <p:txBody>
          <a:bodyPr wrap="square" rtlCol="0">
            <a:spAutoFit/>
          </a:bodyPr>
          <a:lstStyle/>
          <a:p>
            <a:pPr algn="ctr">
              <a:lnSpc>
                <a:spcPts val="1300"/>
              </a:lnSpc>
            </a:pPr>
            <a:r>
              <a:rPr lang="fr-FR" sz="1400" b="1" dirty="0">
                <a:latin typeface="Segoe UI" panose="020B0502040204020203" pitchFamily="34" charset="0"/>
              </a:rPr>
              <a:t>70%</a:t>
            </a:r>
          </a:p>
          <a:p>
            <a:pPr algn="ctr">
              <a:lnSpc>
                <a:spcPts val="1300"/>
              </a:lnSpc>
            </a:pPr>
            <a:r>
              <a:rPr lang="fr-FR" sz="1400" b="1" dirty="0">
                <a:latin typeface="Segoe UI" panose="020B0502040204020203" pitchFamily="34" charset="0"/>
                <a:cs typeface="Segoe UI" panose="020B0502040204020203" pitchFamily="34" charset="0"/>
              </a:rPr>
              <a:t>importations</a:t>
            </a:r>
          </a:p>
        </p:txBody>
      </p:sp>
      <p:sp>
        <p:nvSpPr>
          <p:cNvPr id="29" name="TextBox 28">
            <a:extLst>
              <a:ext uri="{FF2B5EF4-FFF2-40B4-BE49-F238E27FC236}">
                <a16:creationId xmlns:a16="http://schemas.microsoft.com/office/drawing/2014/main" id="{7C9FE2EC-670D-2842-ADAB-542088112FC2}"/>
              </a:ext>
            </a:extLst>
          </p:cNvPr>
          <p:cNvSpPr txBox="1"/>
          <p:nvPr/>
        </p:nvSpPr>
        <p:spPr>
          <a:xfrm>
            <a:off x="6677267" y="2841830"/>
            <a:ext cx="260582" cy="153888"/>
          </a:xfrm>
          <a:prstGeom prst="rect">
            <a:avLst/>
          </a:prstGeom>
          <a:solidFill>
            <a:srgbClr val="F8F8F8"/>
          </a:solidFill>
        </p:spPr>
        <p:txBody>
          <a:bodyPr wrap="square" lIns="0" tIns="0" rIns="0" bIns="0" rtlCol="0">
            <a:spAutoFit/>
          </a:bodyPr>
          <a:lstStyle/>
          <a:p>
            <a:pPr algn="ctr"/>
            <a:r>
              <a:rPr lang="fr-FR" sz="1000" b="1" dirty="0" smtClean="0">
                <a:solidFill>
                  <a:srgbClr val="FF0000"/>
                </a:solidFill>
                <a:latin typeface="Segoe UI" panose="020B0502040204020203" pitchFamily="34" charset="0"/>
              </a:rPr>
              <a:t>CH</a:t>
            </a:r>
            <a:endParaRPr lang="fr-FR" sz="1000" b="1" dirty="0">
              <a:solidFill>
                <a:srgbClr val="FF0000"/>
              </a:solidFill>
              <a:latin typeface="Segoe UI" panose="020B0502040204020203" pitchFamily="34" charset="0"/>
              <a:cs typeface="Segoe UI" panose="020B0502040204020203" pitchFamily="34" charset="0"/>
            </a:endParaRPr>
          </a:p>
        </p:txBody>
      </p:sp>
      <p:sp>
        <p:nvSpPr>
          <p:cNvPr id="31" name="TextBox 30">
            <a:extLst>
              <a:ext uri="{FF2B5EF4-FFF2-40B4-BE49-F238E27FC236}">
                <a16:creationId xmlns:a16="http://schemas.microsoft.com/office/drawing/2014/main" id="{7C9FE2EC-670D-2842-ADAB-542088112FC2}"/>
              </a:ext>
            </a:extLst>
          </p:cNvPr>
          <p:cNvSpPr txBox="1"/>
          <p:nvPr/>
        </p:nvSpPr>
        <p:spPr>
          <a:xfrm>
            <a:off x="7049125" y="3067381"/>
            <a:ext cx="260582" cy="153888"/>
          </a:xfrm>
          <a:prstGeom prst="rect">
            <a:avLst/>
          </a:prstGeom>
          <a:solidFill>
            <a:srgbClr val="F8F8F8"/>
          </a:solidFill>
        </p:spPr>
        <p:txBody>
          <a:bodyPr wrap="square" lIns="0" tIns="0" rIns="0" bIns="0" rtlCol="0">
            <a:spAutoFit/>
          </a:bodyPr>
          <a:lstStyle/>
          <a:p>
            <a:pPr algn="ctr"/>
            <a:r>
              <a:rPr lang="fr-FR" sz="1000" b="1" dirty="0" smtClean="0">
                <a:solidFill>
                  <a:schemeClr val="tx2">
                    <a:lumMod val="75000"/>
                  </a:schemeClr>
                </a:solidFill>
                <a:latin typeface="Segoe UI" panose="020B0502040204020203" pitchFamily="34" charset="0"/>
              </a:rPr>
              <a:t>UE</a:t>
            </a:r>
            <a:endParaRPr lang="fr-FR" sz="1000" b="1" dirty="0">
              <a:solidFill>
                <a:schemeClr val="tx2">
                  <a:lumMod val="7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21034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6"/>
          <p:cNvPicPr>
            <a:picLocks noChangeAspect="1"/>
          </p:cNvPicPr>
          <p:nvPr/>
        </p:nvPicPr>
        <p:blipFill rotWithShape="1">
          <a:blip r:embed="rId3">
            <a:extLst>
              <a:ext uri="{28A0092B-C50C-407E-A947-70E740481C1C}">
                <a14:useLocalDpi xmlns:a14="http://schemas.microsoft.com/office/drawing/2010/main" val="0"/>
              </a:ext>
            </a:extLst>
          </a:blip>
          <a:srcRect t="16142" b="-1"/>
          <a:stretch/>
        </p:blipFill>
        <p:spPr>
          <a:xfrm>
            <a:off x="365597" y="922020"/>
            <a:ext cx="8822153" cy="4161315"/>
          </a:xfrm>
          <a:prstGeom prst="rect">
            <a:avLst/>
          </a:prstGeom>
        </p:spPr>
      </p:pic>
      <p:sp>
        <p:nvSpPr>
          <p:cNvPr id="9" name="Sous-titre 2">
            <a:extLst>
              <a:ext uri="{FF2B5EF4-FFF2-40B4-BE49-F238E27FC236}">
                <a16:creationId xmlns:a16="http://schemas.microsoft.com/office/drawing/2014/main" id="{43E6B83E-E871-284F-A3A0-9AB32DCDD640}"/>
              </a:ext>
            </a:extLst>
          </p:cNvPr>
          <p:cNvSpPr txBox="1">
            <a:spLocks/>
          </p:cNvSpPr>
          <p:nvPr/>
        </p:nvSpPr>
        <p:spPr>
          <a:xfrm>
            <a:off x="357020" y="1379826"/>
            <a:ext cx="5226250" cy="8582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4000" b="1" dirty="0">
                <a:latin typeface="Segoe UI" panose="020B0502040204020203" pitchFamily="34" charset="0"/>
              </a:rPr>
              <a:t>1 milliard CHF / jour</a:t>
            </a:r>
          </a:p>
        </p:txBody>
      </p:sp>
      <p:sp>
        <p:nvSpPr>
          <p:cNvPr id="13" name="TextBox 12"/>
          <p:cNvSpPr txBox="1"/>
          <p:nvPr/>
        </p:nvSpPr>
        <p:spPr>
          <a:xfrm>
            <a:off x="6086492" y="2898653"/>
            <a:ext cx="2331176" cy="523220"/>
          </a:xfrm>
          <a:prstGeom prst="rect">
            <a:avLst/>
          </a:prstGeom>
          <a:noFill/>
        </p:spPr>
        <p:txBody>
          <a:bodyPr wrap="square" rtlCol="0">
            <a:spAutoFit/>
          </a:bodyPr>
          <a:lstStyle/>
          <a:p>
            <a:r>
              <a:rPr lang="fr-FR" sz="2800" b="1" dirty="0">
                <a:latin typeface="Segoe UI" panose="020B0502040204020203" pitchFamily="34" charset="0"/>
              </a:rPr>
              <a:t>500 millions</a:t>
            </a:r>
          </a:p>
        </p:txBody>
      </p:sp>
      <p:cxnSp>
        <p:nvCxnSpPr>
          <p:cNvPr id="14" name="Connecteur droit 7">
            <a:extLst>
              <a:ext uri="{FF2B5EF4-FFF2-40B4-BE49-F238E27FC236}">
                <a16:creationId xmlns:a16="http://schemas.microsoft.com/office/drawing/2014/main" id="{DAF7F16C-08C3-4E44-BB1A-0501C4FF449B}"/>
              </a:ext>
            </a:extLst>
          </p:cNvPr>
          <p:cNvCxnSpPr>
            <a:cxnSpLocks/>
          </p:cNvCxnSpPr>
          <p:nvPr/>
        </p:nvCxnSpPr>
        <p:spPr>
          <a:xfrm>
            <a:off x="2411413" y="928465"/>
            <a:ext cx="4208048" cy="0"/>
          </a:xfrm>
          <a:prstGeom prst="line">
            <a:avLst/>
          </a:prstGeom>
          <a:ln w="12700" cap="sq"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Slide Number Placeholder 2"/>
          <p:cNvSpPr>
            <a:spLocks noGrp="1"/>
          </p:cNvSpPr>
          <p:nvPr>
            <p:ph type="sldNum" sz="quarter" idx="12"/>
          </p:nvPr>
        </p:nvSpPr>
        <p:spPr>
          <a:xfrm>
            <a:off x="6553200" y="4767264"/>
            <a:ext cx="2133600" cy="273844"/>
          </a:xfrm>
          <a:prstGeom prst="rect">
            <a:avLst/>
          </a:prstGeom>
        </p:spPr>
        <p:txBody>
          <a:bodyPr/>
          <a:lstStyle/>
          <a:p>
            <a:r>
              <a:rPr lang="fr-FR" dirty="0"/>
              <a:t>5</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9514" y="2264044"/>
            <a:ext cx="908022" cy="615412"/>
          </a:xfrm>
          <a:prstGeom prst="rect">
            <a:avLst/>
          </a:prstGeom>
        </p:spPr>
      </p:pic>
      <p:sp>
        <p:nvSpPr>
          <p:cNvPr id="10" name="Sous-titre 2"/>
          <p:cNvSpPr txBox="1">
            <a:spLocks/>
          </p:cNvSpPr>
          <p:nvPr/>
        </p:nvSpPr>
        <p:spPr>
          <a:xfrm>
            <a:off x="2100610" y="161956"/>
            <a:ext cx="3521855" cy="483917"/>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2400" b="1" dirty="0">
                <a:latin typeface="Segoe UI" panose="020B0502040204020203" pitchFamily="34" charset="0"/>
              </a:rPr>
              <a:t>INTERETS EN PRESENCE</a:t>
            </a:r>
          </a:p>
        </p:txBody>
      </p:sp>
    </p:spTree>
    <p:extLst>
      <p:ext uri="{BB962C8B-B14F-4D97-AF65-F5344CB8AC3E}">
        <p14:creationId xmlns:p14="http://schemas.microsoft.com/office/powerpoint/2010/main" val="3897698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1" y="-115172"/>
            <a:ext cx="8747759" cy="4922072"/>
          </a:xfrm>
          <a:prstGeom prst="rect">
            <a:avLst/>
          </a:prstGeom>
        </p:spPr>
      </p:pic>
      <p:cxnSp>
        <p:nvCxnSpPr>
          <p:cNvPr id="15" name="Connecteur droit 7">
            <a:extLst>
              <a:ext uri="{FF2B5EF4-FFF2-40B4-BE49-F238E27FC236}">
                <a16:creationId xmlns:a16="http://schemas.microsoft.com/office/drawing/2014/main" id="{DAF7F16C-08C3-4E44-BB1A-0501C4FF449B}"/>
              </a:ext>
            </a:extLst>
          </p:cNvPr>
          <p:cNvCxnSpPr>
            <a:cxnSpLocks/>
          </p:cNvCxnSpPr>
          <p:nvPr/>
        </p:nvCxnSpPr>
        <p:spPr>
          <a:xfrm>
            <a:off x="2411413" y="928465"/>
            <a:ext cx="6422105" cy="0"/>
          </a:xfrm>
          <a:prstGeom prst="line">
            <a:avLst/>
          </a:prstGeom>
          <a:ln w="12700" cap="sq"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Slide Number Placeholder 2"/>
          <p:cNvSpPr>
            <a:spLocks noGrp="1"/>
          </p:cNvSpPr>
          <p:nvPr>
            <p:ph type="sldNum" sz="quarter" idx="12"/>
          </p:nvPr>
        </p:nvSpPr>
        <p:spPr>
          <a:xfrm>
            <a:off x="6553200" y="4767264"/>
            <a:ext cx="2133600" cy="273844"/>
          </a:xfrm>
          <a:prstGeom prst="rect">
            <a:avLst/>
          </a:prstGeom>
        </p:spPr>
        <p:txBody>
          <a:bodyPr/>
          <a:lstStyle/>
          <a:p>
            <a:r>
              <a:rPr lang="fr-FR" dirty="0"/>
              <a:t>6</a:t>
            </a:r>
          </a:p>
        </p:txBody>
      </p:sp>
      <p:sp>
        <p:nvSpPr>
          <p:cNvPr id="8" name="Sous-titre 2">
            <a:extLst>
              <a:ext uri="{FF2B5EF4-FFF2-40B4-BE49-F238E27FC236}">
                <a16:creationId xmlns:a16="http://schemas.microsoft.com/office/drawing/2014/main" id="{1B20BADA-60FB-3F45-A19E-75886DBD7CEE}"/>
              </a:ext>
            </a:extLst>
          </p:cNvPr>
          <p:cNvSpPr txBox="1">
            <a:spLocks/>
          </p:cNvSpPr>
          <p:nvPr/>
        </p:nvSpPr>
        <p:spPr>
          <a:xfrm>
            <a:off x="383271" y="1082578"/>
            <a:ext cx="5226224" cy="85061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3600" b="1" dirty="0">
                <a:latin typeface="Segoe UI" panose="020B0502040204020203" pitchFamily="34" charset="0"/>
              </a:rPr>
              <a:t>1 milliard CHF / </a:t>
            </a:r>
            <a:r>
              <a:rPr lang="fr-FR" sz="3600" b="1" dirty="0" smtClean="0">
                <a:latin typeface="Segoe UI" panose="020B0502040204020203" pitchFamily="34" charset="0"/>
              </a:rPr>
              <a:t>année</a:t>
            </a:r>
            <a:endParaRPr lang="fr-FR" sz="3600" b="1" dirty="0">
              <a:latin typeface="Segoe UI" panose="020B0502040204020203" pitchFamily="34" charset="0"/>
            </a:endParaRPr>
          </a:p>
        </p:txBody>
      </p:sp>
      <p:sp>
        <p:nvSpPr>
          <p:cNvPr id="13" name="TextBox 12"/>
          <p:cNvSpPr txBox="1"/>
          <p:nvPr/>
        </p:nvSpPr>
        <p:spPr>
          <a:xfrm>
            <a:off x="6168976" y="1822644"/>
            <a:ext cx="2415543" cy="523220"/>
          </a:xfrm>
          <a:prstGeom prst="rect">
            <a:avLst/>
          </a:prstGeom>
          <a:noFill/>
        </p:spPr>
        <p:txBody>
          <a:bodyPr wrap="square" rtlCol="0">
            <a:spAutoFit/>
          </a:bodyPr>
          <a:lstStyle/>
          <a:p>
            <a:r>
              <a:rPr lang="fr-FR" sz="2800" b="1" dirty="0">
                <a:latin typeface="Segoe UI" panose="020B0502040204020203" pitchFamily="34" charset="0"/>
              </a:rPr>
              <a:t>280 millions</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7814" y="1874353"/>
            <a:ext cx="908022" cy="614812"/>
          </a:xfrm>
          <a:prstGeom prst="rect">
            <a:avLst/>
          </a:prstGeom>
        </p:spPr>
      </p:pic>
      <p:sp>
        <p:nvSpPr>
          <p:cNvPr id="10" name="Sous-titre 2"/>
          <p:cNvSpPr txBox="1">
            <a:spLocks/>
          </p:cNvSpPr>
          <p:nvPr/>
        </p:nvSpPr>
        <p:spPr>
          <a:xfrm>
            <a:off x="2100610" y="161956"/>
            <a:ext cx="3521855" cy="483917"/>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2400" b="1" dirty="0">
                <a:latin typeface="Segoe UI" panose="020B0502040204020203" pitchFamily="34" charset="0"/>
              </a:rPr>
              <a:t>INTERETS EN PRESENCE</a:t>
            </a:r>
          </a:p>
        </p:txBody>
      </p:sp>
    </p:spTree>
    <p:extLst>
      <p:ext uri="{BB962C8B-B14F-4D97-AF65-F5344CB8AC3E}">
        <p14:creationId xmlns:p14="http://schemas.microsoft.com/office/powerpoint/2010/main" val="468653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ous-titre 2">
            <a:extLst>
              <a:ext uri="{FF2B5EF4-FFF2-40B4-BE49-F238E27FC236}">
                <a16:creationId xmlns:a16="http://schemas.microsoft.com/office/drawing/2014/main" id="{E64DF5E1-915C-4441-BD49-B76F7AF78E0E}"/>
              </a:ext>
            </a:extLst>
          </p:cNvPr>
          <p:cNvSpPr txBox="1">
            <a:spLocks/>
          </p:cNvSpPr>
          <p:nvPr/>
        </p:nvSpPr>
        <p:spPr>
          <a:xfrm>
            <a:off x="2114859" y="164179"/>
            <a:ext cx="6431666" cy="756706"/>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2400" b="1" dirty="0" smtClean="0">
                <a:latin typeface="Segoe UI" panose="020B0502040204020203" pitchFamily="34" charset="0"/>
              </a:rPr>
              <a:t>POURQUOI UN ACCORD INSTITUTIONNEL? </a:t>
            </a:r>
            <a:endParaRPr lang="fr-FR" sz="2400" b="1" dirty="0">
              <a:latin typeface="Segoe UI" panose="020B0502040204020203" pitchFamily="34" charset="0"/>
            </a:endParaRPr>
          </a:p>
        </p:txBody>
      </p:sp>
      <p:cxnSp>
        <p:nvCxnSpPr>
          <p:cNvPr id="28" name="Connecteur droit 7">
            <a:extLst>
              <a:ext uri="{FF2B5EF4-FFF2-40B4-BE49-F238E27FC236}">
                <a16:creationId xmlns:a16="http://schemas.microsoft.com/office/drawing/2014/main" id="{DAF7F16C-08C3-4E44-BB1A-0501C4FF449B}"/>
              </a:ext>
            </a:extLst>
          </p:cNvPr>
          <p:cNvCxnSpPr>
            <a:cxnSpLocks/>
          </p:cNvCxnSpPr>
          <p:nvPr/>
        </p:nvCxnSpPr>
        <p:spPr>
          <a:xfrm>
            <a:off x="2411413" y="928465"/>
            <a:ext cx="6422105" cy="0"/>
          </a:xfrm>
          <a:prstGeom prst="line">
            <a:avLst/>
          </a:prstGeom>
          <a:ln w="12700" cap="sq"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Sous-titre 2">
            <a:extLst>
              <a:ext uri="{FF2B5EF4-FFF2-40B4-BE49-F238E27FC236}">
                <a16:creationId xmlns:a16="http://schemas.microsoft.com/office/drawing/2014/main" id="{815EB8CE-8BDF-4C42-82FB-A07EA7E7DCF2}"/>
              </a:ext>
            </a:extLst>
          </p:cNvPr>
          <p:cNvSpPr txBox="1">
            <a:spLocks/>
          </p:cNvSpPr>
          <p:nvPr/>
        </p:nvSpPr>
        <p:spPr>
          <a:xfrm>
            <a:off x="397566" y="1328826"/>
            <a:ext cx="3521292" cy="364868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tabLst>
                <a:tab pos="1073150" algn="l"/>
              </a:tabLst>
            </a:pPr>
            <a:endParaRPr lang="fr-FR" sz="1600" dirty="0" smtClean="0">
              <a:latin typeface="Segoe UI" panose="020B0502040204020203" pitchFamily="34" charset="0"/>
              <a:cs typeface="Segoe UI" panose="020B0502040204020203" pitchFamily="34" charset="0"/>
            </a:endParaRPr>
          </a:p>
        </p:txBody>
      </p:sp>
      <p:sp>
        <p:nvSpPr>
          <p:cNvPr id="6" name="Rectangle 5"/>
          <p:cNvSpPr/>
          <p:nvPr/>
        </p:nvSpPr>
        <p:spPr>
          <a:xfrm>
            <a:off x="488044" y="1450181"/>
            <a:ext cx="6598499" cy="3693319"/>
          </a:xfrm>
          <a:prstGeom prst="rect">
            <a:avLst/>
          </a:prstGeom>
        </p:spPr>
        <p:txBody>
          <a:bodyPr wrap="square" lIns="0" tIns="0" rIns="0" bIns="0">
            <a:spAutoFit/>
          </a:bodyPr>
          <a:lstStyle/>
          <a:p>
            <a:r>
              <a:rPr lang="fr-FR" sz="2000" dirty="0" smtClean="0">
                <a:latin typeface="Segoe UI" panose="020B0502040204020203" pitchFamily="34" charset="0"/>
                <a:cs typeface="Segoe UI" panose="020B0502040204020203" pitchFamily="34" charset="0"/>
              </a:rPr>
              <a:t>Noyau dur de </a:t>
            </a:r>
            <a:r>
              <a:rPr lang="fr-FR" sz="2000" dirty="0">
                <a:latin typeface="Segoe UI" panose="020B0502040204020203" pitchFamily="34" charset="0"/>
                <a:cs typeface="Segoe UI" panose="020B0502040204020203" pitchFamily="34" charset="0"/>
              </a:rPr>
              <a:t>l’accord: les mécanismes institutionnels </a:t>
            </a:r>
          </a:p>
          <a:p>
            <a:pPr marL="342900" indent="-342900">
              <a:buFont typeface="Arial" panose="020B0604020202020204" pitchFamily="34" charset="0"/>
              <a:buChar char="•"/>
            </a:pPr>
            <a:r>
              <a:rPr lang="fr-FR" sz="2000" dirty="0" smtClean="0">
                <a:latin typeface="Segoe UI" panose="020B0502040204020203" pitchFamily="34" charset="0"/>
                <a:cs typeface="Segoe UI" panose="020B0502040204020203" pitchFamily="34" charset="0"/>
              </a:rPr>
              <a:t>Actualisation </a:t>
            </a:r>
            <a:r>
              <a:rPr lang="fr-FR" sz="2000" dirty="0">
                <a:latin typeface="Segoe UI" panose="020B0502040204020203" pitchFamily="34" charset="0"/>
                <a:cs typeface="Segoe UI" panose="020B0502040204020203" pitchFamily="34" charset="0"/>
              </a:rPr>
              <a:t>dynamique </a:t>
            </a:r>
            <a:r>
              <a:rPr lang="fr-FR" sz="2000" dirty="0" smtClean="0">
                <a:latin typeface="Segoe UI" panose="020B0502040204020203" pitchFamily="34" charset="0"/>
                <a:cs typeface="Segoe UI" panose="020B0502040204020203" pitchFamily="34" charset="0"/>
              </a:rPr>
              <a:t>des </a:t>
            </a:r>
            <a:r>
              <a:rPr lang="fr-FR" sz="2000" dirty="0">
                <a:latin typeface="Segoe UI" panose="020B0502040204020203" pitchFamily="34" charset="0"/>
                <a:cs typeface="Segoe UI" panose="020B0502040204020203" pitchFamily="34" charset="0"/>
              </a:rPr>
              <a:t>accords d’accès au </a:t>
            </a:r>
            <a:r>
              <a:rPr lang="fr-FR" sz="2000" dirty="0" smtClean="0">
                <a:latin typeface="Segoe UI" panose="020B0502040204020203" pitchFamily="34" charset="0"/>
                <a:cs typeface="Segoe UI" panose="020B0502040204020203" pitchFamily="34" charset="0"/>
              </a:rPr>
              <a:t>marché aux </a:t>
            </a:r>
            <a:r>
              <a:rPr lang="fr-FR" sz="2000" dirty="0">
                <a:latin typeface="Segoe UI" panose="020B0502040204020203" pitchFamily="34" charset="0"/>
                <a:cs typeface="Segoe UI" panose="020B0502040204020203" pitchFamily="34" charset="0"/>
              </a:rPr>
              <a:t>développements du droit de </a:t>
            </a:r>
            <a:r>
              <a:rPr lang="fr-FR" sz="2000" dirty="0" smtClean="0">
                <a:latin typeface="Segoe UI" panose="020B0502040204020203" pitchFamily="34" charset="0"/>
                <a:cs typeface="Segoe UI" panose="020B0502040204020203" pitchFamily="34" charset="0"/>
              </a:rPr>
              <a:t>l’UE</a:t>
            </a:r>
            <a:endParaRPr lang="fr-FR" sz="200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fr-FR" sz="2000" dirty="0">
                <a:latin typeface="Segoe UI" panose="020B0502040204020203" pitchFamily="34" charset="0"/>
                <a:cs typeface="Segoe UI" panose="020B0502040204020203" pitchFamily="34" charset="0"/>
                <a:sym typeface="Wingdings" panose="05000000000000000000" pitchFamily="2" charset="2"/>
              </a:rPr>
              <a:t>Application et interprétation uniformes </a:t>
            </a:r>
          </a:p>
          <a:p>
            <a:pPr marL="342900" indent="-342900">
              <a:buFont typeface="Arial" panose="020B0604020202020204" pitchFamily="34" charset="0"/>
              <a:buChar char="•"/>
            </a:pPr>
            <a:r>
              <a:rPr lang="fr-FR" sz="2000" dirty="0">
                <a:latin typeface="Segoe UI" panose="020B0502040204020203" pitchFamily="34" charset="0"/>
                <a:cs typeface="Segoe UI" panose="020B0502040204020203" pitchFamily="34" charset="0"/>
                <a:sym typeface="Wingdings" panose="05000000000000000000" pitchFamily="2" charset="2"/>
              </a:rPr>
              <a:t>Possibilité de faire valoir </a:t>
            </a:r>
            <a:r>
              <a:rPr lang="fr-FR" sz="2000" dirty="0" smtClean="0">
                <a:latin typeface="Segoe UI" panose="020B0502040204020203" pitchFamily="34" charset="0"/>
                <a:cs typeface="Segoe UI" panose="020B0502040204020203" pitchFamily="34" charset="0"/>
                <a:sym typeface="Wingdings" panose="05000000000000000000" pitchFamily="2" charset="2"/>
              </a:rPr>
              <a:t>ses </a:t>
            </a:r>
            <a:r>
              <a:rPr lang="fr-FR" sz="2000" dirty="0">
                <a:latin typeface="Segoe UI" panose="020B0502040204020203" pitchFamily="34" charset="0"/>
                <a:cs typeface="Segoe UI" panose="020B0502040204020203" pitchFamily="34" charset="0"/>
                <a:sym typeface="Wingdings" panose="05000000000000000000" pitchFamily="2" charset="2"/>
              </a:rPr>
              <a:t>droits dans le cadre de la procédure de règlement des différends</a:t>
            </a:r>
          </a:p>
          <a:p>
            <a:endParaRPr lang="fr-FR" sz="2000" dirty="0" smtClean="0">
              <a:latin typeface="Segoe UI" panose="020B0502040204020203" pitchFamily="34" charset="0"/>
              <a:cs typeface="Segoe UI" panose="020B0502040204020203" pitchFamily="34" charset="0"/>
            </a:endParaRPr>
          </a:p>
          <a:p>
            <a:r>
              <a:rPr lang="fr-FR" sz="2000" dirty="0" smtClean="0">
                <a:latin typeface="Segoe UI" panose="020B0502040204020203" pitchFamily="34" charset="0"/>
                <a:cs typeface="Segoe UI" panose="020B0502040204020203" pitchFamily="34" charset="0"/>
              </a:rPr>
              <a:t>Objectifs</a:t>
            </a:r>
            <a:r>
              <a:rPr lang="fr-FR" sz="2000" dirty="0">
                <a:latin typeface="Segoe UI" panose="020B0502040204020203" pitchFamily="34" charset="0"/>
                <a:cs typeface="Segoe UI" panose="020B0502040204020203" pitchFamily="34" charset="0"/>
              </a:rPr>
              <a:t>:</a:t>
            </a:r>
          </a:p>
          <a:p>
            <a:pPr marL="342900" indent="-342900">
              <a:buFont typeface="Wingdings" panose="05000000000000000000" pitchFamily="2" charset="2"/>
              <a:buChar char="à"/>
            </a:pPr>
            <a:r>
              <a:rPr lang="fr-FR" sz="2000" dirty="0">
                <a:latin typeface="Segoe UI" panose="020B0502040204020203" pitchFamily="34" charset="0"/>
                <a:cs typeface="Segoe UI" panose="020B0502040204020203" pitchFamily="34" charset="0"/>
              </a:rPr>
              <a:t>sécurité juridique et prévisibilité </a:t>
            </a:r>
          </a:p>
          <a:p>
            <a:pPr marL="342900" indent="-342900">
              <a:buFont typeface="Wingdings" panose="05000000000000000000" pitchFamily="2" charset="2"/>
              <a:buChar char="à"/>
            </a:pPr>
            <a:r>
              <a:rPr lang="fr-FR" sz="2000" dirty="0">
                <a:latin typeface="Segoe UI" panose="020B0502040204020203" pitchFamily="34" charset="0"/>
                <a:cs typeface="Segoe UI" panose="020B0502040204020203" pitchFamily="34" charset="0"/>
              </a:rPr>
              <a:t>protection contre les discriminations</a:t>
            </a:r>
          </a:p>
          <a:p>
            <a:pPr marL="342900" indent="-342900">
              <a:buFont typeface="Wingdings" panose="05000000000000000000" pitchFamily="2" charset="2"/>
              <a:buChar char="à"/>
            </a:pPr>
            <a:r>
              <a:rPr lang="fr-FR" sz="2000" dirty="0" smtClean="0">
                <a:latin typeface="Segoe UI" panose="020B0502040204020203" pitchFamily="34" charset="0"/>
                <a:cs typeface="Segoe UI" panose="020B0502040204020203" pitchFamily="34" charset="0"/>
              </a:rPr>
              <a:t>élargissement </a:t>
            </a:r>
            <a:r>
              <a:rPr lang="fr-FR" sz="2000" dirty="0">
                <a:latin typeface="Segoe UI" panose="020B0502040204020203" pitchFamily="34" charset="0"/>
                <a:cs typeface="Segoe UI" panose="020B0502040204020203" pitchFamily="34" charset="0"/>
              </a:rPr>
              <a:t>de l’accès au marché intérieur de l'UE</a:t>
            </a:r>
          </a:p>
          <a:p>
            <a:pPr marL="342900" indent="-342900">
              <a:buFont typeface="Arial" panose="020B0604020202020204" pitchFamily="34" charset="0"/>
              <a:buChar char="•"/>
            </a:pPr>
            <a:endParaRPr lang="de-CH" sz="2000" dirty="0">
              <a:latin typeface="Segoe UI" panose="020B0502040204020203" pitchFamily="34" charset="0"/>
              <a:cs typeface="Segoe UI" panose="020B0502040204020203" pitchFamily="34" charset="0"/>
            </a:endParaRPr>
          </a:p>
        </p:txBody>
      </p:sp>
      <p:sp>
        <p:nvSpPr>
          <p:cNvPr id="2" name="Slide Number Placeholder 1"/>
          <p:cNvSpPr>
            <a:spLocks noGrp="1"/>
          </p:cNvSpPr>
          <p:nvPr>
            <p:ph type="sldNum" sz="quarter" idx="12"/>
          </p:nvPr>
        </p:nvSpPr>
        <p:spPr>
          <a:xfrm>
            <a:off x="6553200" y="4767263"/>
            <a:ext cx="2133600" cy="273844"/>
          </a:xfrm>
        </p:spPr>
        <p:txBody>
          <a:bodyPr/>
          <a:lstStyle/>
          <a:p>
            <a:r>
              <a:rPr lang="fr-FR" dirty="0">
                <a:solidFill>
                  <a:prstClr val="black">
                    <a:tint val="75000"/>
                  </a:prstClr>
                </a:solidFill>
              </a:rPr>
              <a:t>7</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575505">
            <a:off x="6983758" y="2647457"/>
            <a:ext cx="1805825" cy="2171889"/>
          </a:xfrm>
          <a:prstGeom prst="rect">
            <a:avLst/>
          </a:prstGeom>
        </p:spPr>
      </p:pic>
    </p:spTree>
    <p:extLst>
      <p:ext uri="{BB962C8B-B14F-4D97-AF65-F5344CB8AC3E}">
        <p14:creationId xmlns:p14="http://schemas.microsoft.com/office/powerpoint/2010/main" val="2853633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ous-titre 2">
            <a:extLst>
              <a:ext uri="{FF2B5EF4-FFF2-40B4-BE49-F238E27FC236}">
                <a16:creationId xmlns:a16="http://schemas.microsoft.com/office/drawing/2014/main" id="{E64DF5E1-915C-4441-BD49-B76F7AF78E0E}"/>
              </a:ext>
            </a:extLst>
          </p:cNvPr>
          <p:cNvSpPr txBox="1">
            <a:spLocks/>
          </p:cNvSpPr>
          <p:nvPr/>
        </p:nvSpPr>
        <p:spPr>
          <a:xfrm>
            <a:off x="2114859" y="164179"/>
            <a:ext cx="6431666" cy="756706"/>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2400" b="1" dirty="0">
                <a:latin typeface="Segoe UI" panose="020B0502040204020203" pitchFamily="34" charset="0"/>
              </a:rPr>
              <a:t>AUTONOMIE DE LA</a:t>
            </a:r>
            <a:br>
              <a:rPr lang="fr-FR" sz="2400" b="1" dirty="0">
                <a:latin typeface="Segoe UI" panose="020B0502040204020203" pitchFamily="34" charset="0"/>
              </a:rPr>
            </a:br>
            <a:r>
              <a:rPr lang="fr-FR" sz="2400" b="1" dirty="0">
                <a:latin typeface="Segoe UI" panose="020B0502040204020203" pitchFamily="34" charset="0"/>
              </a:rPr>
              <a:t>LÉGISLATION SUISSE</a:t>
            </a:r>
          </a:p>
        </p:txBody>
      </p:sp>
      <p:cxnSp>
        <p:nvCxnSpPr>
          <p:cNvPr id="28" name="Connecteur droit 7">
            <a:extLst>
              <a:ext uri="{FF2B5EF4-FFF2-40B4-BE49-F238E27FC236}">
                <a16:creationId xmlns:a16="http://schemas.microsoft.com/office/drawing/2014/main" id="{DAF7F16C-08C3-4E44-BB1A-0501C4FF449B}"/>
              </a:ext>
            </a:extLst>
          </p:cNvPr>
          <p:cNvCxnSpPr>
            <a:cxnSpLocks/>
          </p:cNvCxnSpPr>
          <p:nvPr/>
        </p:nvCxnSpPr>
        <p:spPr>
          <a:xfrm>
            <a:off x="2411413" y="928465"/>
            <a:ext cx="6422105" cy="0"/>
          </a:xfrm>
          <a:prstGeom prst="line">
            <a:avLst/>
          </a:prstGeom>
          <a:ln w="12700" cap="sq"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Sous-titre 2">
            <a:extLst>
              <a:ext uri="{FF2B5EF4-FFF2-40B4-BE49-F238E27FC236}">
                <a16:creationId xmlns:a16="http://schemas.microsoft.com/office/drawing/2014/main" id="{815EB8CE-8BDF-4C42-82FB-A07EA7E7DCF2}"/>
              </a:ext>
            </a:extLst>
          </p:cNvPr>
          <p:cNvSpPr txBox="1">
            <a:spLocks/>
          </p:cNvSpPr>
          <p:nvPr/>
        </p:nvSpPr>
        <p:spPr>
          <a:xfrm>
            <a:off x="397566" y="1328826"/>
            <a:ext cx="3521292" cy="364868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tabLst>
                <a:tab pos="1073150" algn="l"/>
              </a:tabLst>
            </a:pPr>
            <a:endParaRPr lang="fr-FR" sz="1600" dirty="0" smtClean="0">
              <a:latin typeface="Segoe UI" panose="020B0502040204020203" pitchFamily="34" charset="0"/>
              <a:cs typeface="Segoe UI" panose="020B0502040204020203" pitchFamily="34" charset="0"/>
            </a:endParaRPr>
          </a:p>
        </p:txBody>
      </p:sp>
      <p:sp>
        <p:nvSpPr>
          <p:cNvPr id="6" name="Rectangle 5"/>
          <p:cNvSpPr/>
          <p:nvPr/>
        </p:nvSpPr>
        <p:spPr>
          <a:xfrm>
            <a:off x="503722" y="1622486"/>
            <a:ext cx="8183078" cy="2769989"/>
          </a:xfrm>
          <a:prstGeom prst="rect">
            <a:avLst/>
          </a:prstGeom>
        </p:spPr>
        <p:txBody>
          <a:bodyPr wrap="square" lIns="0" tIns="0" rIns="0" bIns="0">
            <a:spAutoFit/>
          </a:bodyPr>
          <a:lstStyle/>
          <a:p>
            <a:pPr marL="285750" indent="-285750">
              <a:buFont typeface="Arial" panose="020B0604020202020204" pitchFamily="34" charset="0"/>
              <a:buChar char="•"/>
            </a:pPr>
            <a:r>
              <a:rPr lang="fr-FR" sz="2000" dirty="0">
                <a:latin typeface="Segoe UI" panose="020B0502040204020203" pitchFamily="34" charset="0"/>
                <a:cs typeface="Segoe UI" panose="020B0502040204020203" pitchFamily="34" charset="0"/>
              </a:rPr>
              <a:t>Droit de participer à l’élaboration </a:t>
            </a:r>
            <a:r>
              <a:rPr lang="fr-FR" sz="2000" dirty="0" smtClean="0">
                <a:latin typeface="Segoe UI" panose="020B0502040204020203" pitchFamily="34" charset="0"/>
                <a:cs typeface="Segoe UI" panose="020B0502040204020203" pitchFamily="34" charset="0"/>
              </a:rPr>
              <a:t>du </a:t>
            </a:r>
          </a:p>
          <a:p>
            <a:r>
              <a:rPr lang="fr-FR" sz="2000" dirty="0">
                <a:latin typeface="Segoe UI" panose="020B0502040204020203" pitchFamily="34" charset="0"/>
                <a:cs typeface="Segoe UI" panose="020B0502040204020203" pitchFamily="34" charset="0"/>
              </a:rPr>
              <a:t> </a:t>
            </a:r>
            <a:r>
              <a:rPr lang="fr-FR" sz="2000" dirty="0" smtClean="0">
                <a:latin typeface="Segoe UI" panose="020B0502040204020203" pitchFamily="34" charset="0"/>
                <a:cs typeface="Segoe UI" panose="020B0502040204020203" pitchFamily="34" charset="0"/>
              </a:rPr>
              <a:t>   droit </a:t>
            </a:r>
            <a:r>
              <a:rPr lang="fr-FR" sz="2000" dirty="0">
                <a:latin typeface="Segoe UI" panose="020B0502040204020203" pitchFamily="34" charset="0"/>
                <a:cs typeface="Segoe UI" panose="020B0502040204020203" pitchFamily="34" charset="0"/>
              </a:rPr>
              <a:t>de l’UE </a:t>
            </a:r>
            <a:r>
              <a:rPr lang="fr-FR" sz="2000" dirty="0" smtClean="0">
                <a:latin typeface="Segoe UI" panose="020B0502040204020203" pitchFamily="34" charset="0"/>
                <a:cs typeface="Segoe UI" panose="020B0502040204020203" pitchFamily="34" charset="0"/>
              </a:rPr>
              <a:t>pertinent (</a:t>
            </a:r>
            <a:r>
              <a:rPr lang="fr-FR" sz="2000" i="1" dirty="0" smtClean="0">
                <a:latin typeface="Segoe UI" panose="020B0502040204020203" pitchFamily="34" charset="0"/>
                <a:cs typeface="Segoe UI" panose="020B0502040204020203" pitchFamily="34" charset="0"/>
              </a:rPr>
              <a:t>decision </a:t>
            </a:r>
            <a:r>
              <a:rPr lang="fr-FR" sz="2000" i="1" dirty="0">
                <a:latin typeface="Segoe UI" panose="020B0502040204020203" pitchFamily="34" charset="0"/>
                <a:cs typeface="Segoe UI" panose="020B0502040204020203" pitchFamily="34" charset="0"/>
              </a:rPr>
              <a:t>shaping</a:t>
            </a:r>
            <a:r>
              <a:rPr lang="fr-FR" sz="2000" dirty="0">
                <a:latin typeface="Segoe UI" panose="020B0502040204020203" pitchFamily="34" charset="0"/>
                <a:cs typeface="Segoe UI" panose="020B0502040204020203" pitchFamily="34" charset="0"/>
              </a:rPr>
              <a:t>)</a:t>
            </a:r>
          </a:p>
          <a:p>
            <a:pPr marL="285750" indent="-285750">
              <a:buFont typeface="Arial" panose="020B0604020202020204" pitchFamily="34" charset="0"/>
              <a:buChar char="•"/>
            </a:pPr>
            <a:r>
              <a:rPr lang="fr-FR" sz="2000" dirty="0">
                <a:latin typeface="Segoe UI" panose="020B0502040204020203" pitchFamily="34" charset="0"/>
                <a:cs typeface="Segoe UI" panose="020B0502040204020203" pitchFamily="34" charset="0"/>
              </a:rPr>
              <a:t>Pas de reprise automatique du droit</a:t>
            </a:r>
          </a:p>
          <a:p>
            <a:pPr marL="285750" indent="-285750">
              <a:buFont typeface="Arial" panose="020B0604020202020204" pitchFamily="34" charset="0"/>
              <a:buChar char="•"/>
            </a:pPr>
            <a:r>
              <a:rPr lang="fr-FR" sz="2000" dirty="0">
                <a:latin typeface="Segoe UI" panose="020B0502040204020203" pitchFamily="34" charset="0"/>
                <a:cs typeface="Segoe UI" panose="020B0502040204020203" pitchFamily="34" charset="0"/>
              </a:rPr>
              <a:t>Délai de reprise: 2 à 3 ans</a:t>
            </a:r>
          </a:p>
          <a:p>
            <a:pPr marL="285750" indent="-285750">
              <a:buFont typeface="Arial" panose="020B0604020202020204" pitchFamily="34" charset="0"/>
              <a:buChar char="•"/>
            </a:pPr>
            <a:r>
              <a:rPr lang="fr-FR" sz="2000" dirty="0">
                <a:latin typeface="Segoe UI" panose="020B0502040204020203" pitchFamily="34" charset="0"/>
                <a:cs typeface="Segoe UI" panose="020B0502040204020203" pitchFamily="34" charset="0"/>
              </a:rPr>
              <a:t>Possibilité de ne pas reprendre</a:t>
            </a:r>
          </a:p>
          <a:p>
            <a:r>
              <a:rPr lang="fr-FR" sz="2000" dirty="0">
                <a:latin typeface="Segoe UI" panose="020B0502040204020203" pitchFamily="34" charset="0"/>
                <a:cs typeface="Segoe UI" panose="020B0502040204020203" pitchFamily="34" charset="0"/>
              </a:rPr>
              <a:t>    un développement du droit de l’UE</a:t>
            </a:r>
          </a:p>
          <a:p>
            <a:pPr marL="342900" indent="-342900">
              <a:buFont typeface="Arial" panose="020B0604020202020204" pitchFamily="34" charset="0"/>
              <a:buChar char="•"/>
            </a:pPr>
            <a:r>
              <a:rPr lang="fr-FR" sz="2000" dirty="0" smtClean="0">
                <a:latin typeface="Segoe UI" panose="020B0502040204020203" pitchFamily="34" charset="0"/>
                <a:cs typeface="Segoe UI" panose="020B0502040204020203" pitchFamily="34" charset="0"/>
                <a:sym typeface="Wingdings" panose="05000000000000000000" pitchFamily="2" charset="2"/>
              </a:rPr>
              <a:t>Mesures </a:t>
            </a:r>
            <a:r>
              <a:rPr lang="fr-FR" sz="2000" dirty="0">
                <a:latin typeface="Segoe UI" panose="020B0502040204020203" pitchFamily="34" charset="0"/>
                <a:cs typeface="Segoe UI" panose="020B0502040204020203" pitchFamily="34" charset="0"/>
                <a:sym typeface="Wingdings" panose="05000000000000000000" pitchFamily="2" charset="2"/>
              </a:rPr>
              <a:t>de compensation  </a:t>
            </a:r>
            <a:r>
              <a:rPr lang="fr-FR" sz="2000" dirty="0" smtClean="0">
                <a:latin typeface="Segoe UI" panose="020B0502040204020203" pitchFamily="34" charset="0"/>
                <a:cs typeface="Segoe UI" panose="020B0502040204020203" pitchFamily="34" charset="0"/>
                <a:sym typeface="Wingdings" panose="05000000000000000000" pitchFamily="2" charset="2"/>
              </a:rPr>
              <a:t>proportionnelles</a:t>
            </a:r>
            <a:endParaRPr lang="fr-FR" sz="2000" dirty="0">
              <a:latin typeface="Segoe UI" panose="020B0502040204020203" pitchFamily="34" charset="0"/>
              <a:cs typeface="Segoe UI" panose="020B0502040204020203" pitchFamily="34" charset="0"/>
              <a:sym typeface="Wingdings" panose="05000000000000000000" pitchFamily="2" charset="2"/>
            </a:endParaRPr>
          </a:p>
          <a:p>
            <a:pPr marL="285750" indent="-285750">
              <a:buFont typeface="Arial" panose="020B0604020202020204" pitchFamily="34" charset="0"/>
              <a:buChar char="•"/>
            </a:pPr>
            <a:r>
              <a:rPr lang="fr-FR" sz="2000" dirty="0">
                <a:latin typeface="Segoe UI" panose="020B0502040204020203" pitchFamily="34" charset="0"/>
                <a:cs typeface="Segoe UI" panose="020B0502040204020203" pitchFamily="34" charset="0"/>
              </a:rPr>
              <a:t>Exceptions garanties</a:t>
            </a:r>
          </a:p>
          <a:p>
            <a:pPr marL="285750" indent="-285750">
              <a:buFont typeface="Arial" panose="020B0604020202020204" pitchFamily="34" charset="0"/>
              <a:buChar char="•"/>
            </a:pPr>
            <a:r>
              <a:rPr lang="fr-FR" sz="2000" dirty="0">
                <a:latin typeface="Segoe UI" panose="020B0502040204020203" pitchFamily="34" charset="0"/>
                <a:cs typeface="Segoe UI" panose="020B0502040204020203" pitchFamily="34" charset="0"/>
              </a:rPr>
              <a:t>Champ d’application limité</a:t>
            </a:r>
          </a:p>
        </p:txBody>
      </p:sp>
      <p:sp>
        <p:nvSpPr>
          <p:cNvPr id="2" name="Slide Number Placeholder 1"/>
          <p:cNvSpPr>
            <a:spLocks noGrp="1"/>
          </p:cNvSpPr>
          <p:nvPr>
            <p:ph type="sldNum" sz="quarter" idx="12"/>
          </p:nvPr>
        </p:nvSpPr>
        <p:spPr>
          <a:xfrm>
            <a:off x="6553200" y="4767263"/>
            <a:ext cx="2133600" cy="273844"/>
          </a:xfrm>
        </p:spPr>
        <p:txBody>
          <a:bodyPr/>
          <a:lstStyle/>
          <a:p>
            <a:r>
              <a:rPr lang="fr-FR" dirty="0">
                <a:solidFill>
                  <a:prstClr val="black">
                    <a:tint val="75000"/>
                  </a:prstClr>
                </a:solidFill>
              </a:rPr>
              <a:t>8</a:t>
            </a:r>
          </a:p>
        </p:txBody>
      </p:sp>
      <p:grpSp>
        <p:nvGrpSpPr>
          <p:cNvPr id="9" name="Group 8"/>
          <p:cNvGrpSpPr/>
          <p:nvPr/>
        </p:nvGrpSpPr>
        <p:grpSpPr>
          <a:xfrm>
            <a:off x="5934381" y="2202783"/>
            <a:ext cx="3038601" cy="2838324"/>
            <a:chOff x="5815133" y="1483660"/>
            <a:chExt cx="3038601" cy="2838324"/>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15133" y="1483660"/>
              <a:ext cx="853196" cy="94214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1076" y="1500686"/>
              <a:ext cx="1272658" cy="862543"/>
            </a:xfrm>
            <a:prstGeom prst="rect">
              <a:avLst/>
            </a:prstGeom>
          </p:spPr>
        </p:pic>
        <p:cxnSp>
          <p:nvCxnSpPr>
            <p:cNvPr id="13" name="Straight Arrow Connector 12"/>
            <p:cNvCxnSpPr/>
            <p:nvPr/>
          </p:nvCxnSpPr>
          <p:spPr>
            <a:xfrm>
              <a:off x="6725752" y="1949712"/>
              <a:ext cx="748146" cy="0"/>
            </a:xfrm>
            <a:prstGeom prst="straightConnector1">
              <a:avLst/>
            </a:prstGeom>
            <a:ln w="5715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7099825" y="2241918"/>
              <a:ext cx="0" cy="591967"/>
            </a:xfrm>
            <a:prstGeom prst="straightConnector1">
              <a:avLst/>
            </a:prstGeom>
            <a:ln w="57150">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6510" y="2957182"/>
              <a:ext cx="1526630" cy="1364802"/>
            </a:xfrm>
            <a:prstGeom prst="rect">
              <a:avLst/>
            </a:prstGeom>
          </p:spPr>
        </p:pic>
      </p:grpSp>
    </p:spTree>
    <p:extLst>
      <p:ext uri="{BB962C8B-B14F-4D97-AF65-F5344CB8AC3E}">
        <p14:creationId xmlns:p14="http://schemas.microsoft.com/office/powerpoint/2010/main" val="2149962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77356" y="2337196"/>
            <a:ext cx="8720756" cy="1337855"/>
            <a:chOff x="177356" y="2259804"/>
            <a:chExt cx="8720756" cy="1337855"/>
          </a:xfrm>
        </p:grpSpPr>
        <p:sp>
          <p:nvSpPr>
            <p:cNvPr id="10" name="Rectangle 9">
              <a:extLst>
                <a:ext uri="{FF2B5EF4-FFF2-40B4-BE49-F238E27FC236}">
                  <a16:creationId xmlns:a16="http://schemas.microsoft.com/office/drawing/2014/main" id="{F5F8B09E-F546-9D4F-98D7-0778BD1DBF74}"/>
                </a:ext>
              </a:extLst>
            </p:cNvPr>
            <p:cNvSpPr/>
            <p:nvPr/>
          </p:nvSpPr>
          <p:spPr>
            <a:xfrm>
              <a:off x="1464146" y="3226485"/>
              <a:ext cx="1296863" cy="246221"/>
            </a:xfrm>
            <a:prstGeom prst="rect">
              <a:avLst/>
            </a:prstGeom>
          </p:spPr>
          <p:txBody>
            <a:bodyPr wrap="square" lIns="0" tIns="0" rIns="0" bIns="0">
              <a:spAutoFit/>
            </a:bodyPr>
            <a:lstStyle/>
            <a:p>
              <a:pPr algn="ctr"/>
              <a:r>
                <a:rPr lang="fr-FR" sz="800" dirty="0">
                  <a:latin typeface="Segoe UI" panose="020B0502040204020203" pitchFamily="34" charset="0"/>
                </a:rPr>
                <a:t>CONFORMITÉ DES </a:t>
              </a:r>
            </a:p>
            <a:p>
              <a:pPr algn="ctr"/>
              <a:r>
                <a:rPr lang="fr-FR" sz="800" dirty="0">
                  <a:latin typeface="Segoe UI" panose="020B0502040204020203" pitchFamily="34" charset="0"/>
                </a:rPr>
                <a:t>PRODUITS INDUSTRIELS</a:t>
              </a:r>
            </a:p>
          </p:txBody>
        </p:sp>
        <p:sp>
          <p:nvSpPr>
            <p:cNvPr id="11" name="Rectangle 10">
              <a:extLst>
                <a:ext uri="{FF2B5EF4-FFF2-40B4-BE49-F238E27FC236}">
                  <a16:creationId xmlns:a16="http://schemas.microsoft.com/office/drawing/2014/main" id="{6020A167-95B2-234E-94E6-542F0A8325E8}"/>
                </a:ext>
              </a:extLst>
            </p:cNvPr>
            <p:cNvSpPr/>
            <p:nvPr/>
          </p:nvSpPr>
          <p:spPr>
            <a:xfrm>
              <a:off x="4968123" y="3235192"/>
              <a:ext cx="1157162" cy="123111"/>
            </a:xfrm>
            <a:prstGeom prst="rect">
              <a:avLst/>
            </a:prstGeom>
          </p:spPr>
          <p:txBody>
            <a:bodyPr wrap="square" lIns="0" tIns="0" rIns="0" bIns="0">
              <a:spAutoFit/>
            </a:bodyPr>
            <a:lstStyle/>
            <a:p>
              <a:pPr algn="ctr"/>
              <a:r>
                <a:rPr lang="fr-FR" sz="800" dirty="0">
                  <a:latin typeface="Segoe UI" panose="020B0502040204020203" pitchFamily="34" charset="0"/>
                </a:rPr>
                <a:t>AGRICULTURE</a:t>
              </a:r>
            </a:p>
          </p:txBody>
        </p:sp>
        <p:sp>
          <p:nvSpPr>
            <p:cNvPr id="13" name="Rectangle 12">
              <a:extLst>
                <a:ext uri="{FF2B5EF4-FFF2-40B4-BE49-F238E27FC236}">
                  <a16:creationId xmlns:a16="http://schemas.microsoft.com/office/drawing/2014/main" id="{5C8C7290-EE34-9048-BCA6-1405374B9E63}"/>
                </a:ext>
              </a:extLst>
            </p:cNvPr>
            <p:cNvSpPr/>
            <p:nvPr/>
          </p:nvSpPr>
          <p:spPr>
            <a:xfrm>
              <a:off x="3809988" y="3228327"/>
              <a:ext cx="1183543" cy="369332"/>
            </a:xfrm>
            <a:prstGeom prst="rect">
              <a:avLst/>
            </a:prstGeom>
          </p:spPr>
          <p:txBody>
            <a:bodyPr wrap="square" lIns="0" tIns="0" rIns="0" bIns="0">
              <a:spAutoFit/>
            </a:bodyPr>
            <a:lstStyle/>
            <a:p>
              <a:pPr algn="ctr"/>
              <a:r>
                <a:rPr lang="fr-FR" sz="800" dirty="0">
                  <a:latin typeface="Segoe UI" panose="020B0502040204020203" pitchFamily="34" charset="0"/>
                </a:rPr>
                <a:t>TRANSPORT DE </a:t>
              </a:r>
              <a:r>
                <a:rPr lang="fr-FR" sz="800" dirty="0" smtClean="0">
                  <a:latin typeface="Segoe UI" panose="020B0502040204020203" pitchFamily="34" charset="0"/>
                </a:rPr>
                <a:t>MARCHANDISES </a:t>
              </a:r>
              <a:r>
                <a:rPr lang="fr-FR" sz="800" dirty="0">
                  <a:latin typeface="Segoe UI" panose="020B0502040204020203" pitchFamily="34" charset="0"/>
                </a:rPr>
                <a:t>PAR RAIL ET PAR ROUTE</a:t>
              </a:r>
            </a:p>
          </p:txBody>
        </p:sp>
        <p:sp>
          <p:nvSpPr>
            <p:cNvPr id="15" name="Rectangle 14">
              <a:extLst>
                <a:ext uri="{FF2B5EF4-FFF2-40B4-BE49-F238E27FC236}">
                  <a16:creationId xmlns:a16="http://schemas.microsoft.com/office/drawing/2014/main" id="{EE6702E9-8B7A-1347-AEE2-D48B7C099BBF}"/>
                </a:ext>
              </a:extLst>
            </p:cNvPr>
            <p:cNvSpPr/>
            <p:nvPr/>
          </p:nvSpPr>
          <p:spPr>
            <a:xfrm>
              <a:off x="2685134" y="3236412"/>
              <a:ext cx="1157162" cy="123111"/>
            </a:xfrm>
            <a:prstGeom prst="rect">
              <a:avLst/>
            </a:prstGeom>
          </p:spPr>
          <p:txBody>
            <a:bodyPr wrap="square" lIns="0" tIns="0" rIns="0" bIns="0">
              <a:spAutoFit/>
            </a:bodyPr>
            <a:lstStyle/>
            <a:p>
              <a:pPr algn="ctr"/>
              <a:r>
                <a:rPr lang="fr-FR" sz="800" dirty="0">
                  <a:latin typeface="Segoe UI" panose="020B0502040204020203" pitchFamily="34" charset="0"/>
                </a:rPr>
                <a:t>TRANSPORT AÉRIEN</a:t>
              </a:r>
            </a:p>
          </p:txBody>
        </p:sp>
        <p:sp>
          <p:nvSpPr>
            <p:cNvPr id="16" name="Rectangle 15">
              <a:extLst>
                <a:ext uri="{FF2B5EF4-FFF2-40B4-BE49-F238E27FC236}">
                  <a16:creationId xmlns:a16="http://schemas.microsoft.com/office/drawing/2014/main" id="{82CD65F3-D6BF-C443-A3E7-ED967568DB18}"/>
                </a:ext>
              </a:extLst>
            </p:cNvPr>
            <p:cNvSpPr/>
            <p:nvPr/>
          </p:nvSpPr>
          <p:spPr>
            <a:xfrm>
              <a:off x="547534" y="3231715"/>
              <a:ext cx="869393" cy="246221"/>
            </a:xfrm>
            <a:prstGeom prst="rect">
              <a:avLst/>
            </a:prstGeom>
          </p:spPr>
          <p:txBody>
            <a:bodyPr wrap="square" lIns="0" tIns="0" rIns="0" bIns="0">
              <a:spAutoFit/>
            </a:bodyPr>
            <a:lstStyle/>
            <a:p>
              <a:pPr algn="ctr"/>
              <a:r>
                <a:rPr lang="fr-FR" sz="800" dirty="0">
                  <a:latin typeface="Segoe UI" panose="020B0502040204020203" pitchFamily="34" charset="0"/>
                </a:rPr>
                <a:t>LIBRE CIRCULATION DES PERSONNES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356" y="2259804"/>
              <a:ext cx="8720756" cy="878250"/>
            </a:xfrm>
            <a:prstGeom prst="rect">
              <a:avLst/>
            </a:prstGeom>
          </p:spPr>
        </p:pic>
        <p:sp>
          <p:nvSpPr>
            <p:cNvPr id="21" name="Rectangle 20">
              <a:extLst>
                <a:ext uri="{FF2B5EF4-FFF2-40B4-BE49-F238E27FC236}">
                  <a16:creationId xmlns:a16="http://schemas.microsoft.com/office/drawing/2014/main" id="{F5F8B09E-F546-9D4F-98D7-0778BD1DBF74}"/>
                </a:ext>
              </a:extLst>
            </p:cNvPr>
            <p:cNvSpPr/>
            <p:nvPr/>
          </p:nvSpPr>
          <p:spPr>
            <a:xfrm>
              <a:off x="7139168" y="3230821"/>
              <a:ext cx="1296863" cy="123111"/>
            </a:xfrm>
            <a:prstGeom prst="rect">
              <a:avLst/>
            </a:prstGeom>
          </p:spPr>
          <p:txBody>
            <a:bodyPr wrap="square" lIns="0" tIns="0" rIns="0" bIns="0">
              <a:spAutoFit/>
            </a:bodyPr>
            <a:lstStyle/>
            <a:p>
              <a:pPr algn="ctr"/>
              <a:r>
                <a:rPr lang="fr-FR" sz="800" dirty="0">
                  <a:latin typeface="Segoe UI" panose="020B0502040204020203" pitchFamily="34" charset="0"/>
                </a:rPr>
                <a:t>ÉLECTRICITÉ</a:t>
              </a:r>
            </a:p>
          </p:txBody>
        </p:sp>
      </p:grpSp>
      <p:sp>
        <p:nvSpPr>
          <p:cNvPr id="12" name="Sous-titre 2">
            <a:extLst>
              <a:ext uri="{FF2B5EF4-FFF2-40B4-BE49-F238E27FC236}">
                <a16:creationId xmlns:a16="http://schemas.microsoft.com/office/drawing/2014/main" id="{E64DF5E1-915C-4441-BD49-B76F7AF78E0E}"/>
              </a:ext>
            </a:extLst>
          </p:cNvPr>
          <p:cNvSpPr txBox="1">
            <a:spLocks/>
          </p:cNvSpPr>
          <p:nvPr/>
        </p:nvSpPr>
        <p:spPr>
          <a:xfrm>
            <a:off x="2112577" y="163859"/>
            <a:ext cx="5136271" cy="785396"/>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fr-FR" sz="2400" b="1" dirty="0">
                <a:latin typeface="Segoe UI" panose="020B0502040204020203" pitchFamily="34" charset="0"/>
              </a:rPr>
              <a:t>RÉSULTAT DES NÉGOCIATIONS:</a:t>
            </a:r>
          </a:p>
          <a:p>
            <a:pPr marL="0" indent="0">
              <a:spcBef>
                <a:spcPts val="0"/>
              </a:spcBef>
              <a:buNone/>
            </a:pPr>
            <a:r>
              <a:rPr lang="fr-FR" sz="2400" dirty="0">
                <a:latin typeface="Segoe UI" panose="020B0502040204020203" pitchFamily="34" charset="0"/>
              </a:rPr>
              <a:t>CHAMP D’APPLICATION</a:t>
            </a:r>
          </a:p>
        </p:txBody>
      </p:sp>
      <p:pic>
        <p:nvPicPr>
          <p:cNvPr id="2" name="Image 1"/>
          <p:cNvPicPr>
            <a:picLocks noChangeAspect="1"/>
          </p:cNvPicPr>
          <p:nvPr/>
        </p:nvPicPr>
        <p:blipFill rotWithShape="1">
          <a:blip r:embed="rId4" cstate="screen">
            <a:extLst>
              <a:ext uri="{28A0092B-C50C-407E-A947-70E740481C1C}">
                <a14:useLocalDpi xmlns:a14="http://schemas.microsoft.com/office/drawing/2010/main"/>
              </a:ext>
            </a:extLst>
          </a:blip>
          <a:srcRect l="44877" t="76408" r="40692"/>
          <a:stretch/>
        </p:blipFill>
        <p:spPr>
          <a:xfrm>
            <a:off x="4070430" y="3809299"/>
            <a:ext cx="869462" cy="714240"/>
          </a:xfrm>
          <a:prstGeom prst="rect">
            <a:avLst/>
          </a:prstGeom>
        </p:spPr>
      </p:pic>
      <p:sp>
        <p:nvSpPr>
          <p:cNvPr id="18" name="Rectangle 17">
            <a:extLst>
              <a:ext uri="{FF2B5EF4-FFF2-40B4-BE49-F238E27FC236}">
                <a16:creationId xmlns:a16="http://schemas.microsoft.com/office/drawing/2014/main" id="{80AA865F-75F4-2141-94D4-9559798A5ADE}"/>
              </a:ext>
            </a:extLst>
          </p:cNvPr>
          <p:cNvSpPr/>
          <p:nvPr/>
        </p:nvSpPr>
        <p:spPr>
          <a:xfrm>
            <a:off x="6052695" y="2260785"/>
            <a:ext cx="1850164" cy="292772"/>
          </a:xfrm>
          <a:prstGeom prst="rect">
            <a:avLst/>
          </a:prstGeom>
        </p:spPr>
        <p:txBody>
          <a:bodyPr wrap="square" lIns="0" tIns="0" rIns="0" bIns="0">
            <a:spAutoFit/>
          </a:bodyPr>
          <a:lstStyle/>
          <a:p>
            <a:pPr>
              <a:lnSpc>
                <a:spcPct val="110000"/>
              </a:lnSpc>
            </a:pPr>
            <a:r>
              <a:rPr lang="fr-FR" sz="900" b="1" dirty="0">
                <a:solidFill>
                  <a:srgbClr val="CF232D"/>
                </a:solidFill>
                <a:latin typeface="Segoe UI" panose="020B0502040204020203" pitchFamily="34" charset="0"/>
              </a:rPr>
              <a:t>ACCORD-CADRE INSTITUTIONNEL</a:t>
            </a:r>
          </a:p>
        </p:txBody>
      </p:sp>
      <p:cxnSp>
        <p:nvCxnSpPr>
          <p:cNvPr id="24" name="Connecteur droit 7">
            <a:extLst>
              <a:ext uri="{FF2B5EF4-FFF2-40B4-BE49-F238E27FC236}">
                <a16:creationId xmlns:a16="http://schemas.microsoft.com/office/drawing/2014/main" id="{DAF7F16C-08C3-4E44-BB1A-0501C4FF449B}"/>
              </a:ext>
            </a:extLst>
          </p:cNvPr>
          <p:cNvCxnSpPr>
            <a:cxnSpLocks/>
          </p:cNvCxnSpPr>
          <p:nvPr/>
        </p:nvCxnSpPr>
        <p:spPr>
          <a:xfrm>
            <a:off x="5337243" y="928465"/>
            <a:ext cx="3496275" cy="0"/>
          </a:xfrm>
          <a:prstGeom prst="line">
            <a:avLst/>
          </a:prstGeom>
          <a:ln w="12700" cap="sq"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Connecteur droit 7">
            <a:extLst>
              <a:ext uri="{FF2B5EF4-FFF2-40B4-BE49-F238E27FC236}">
                <a16:creationId xmlns:a16="http://schemas.microsoft.com/office/drawing/2014/main" id="{DAF7F16C-08C3-4E44-BB1A-0501C4FF449B}"/>
              </a:ext>
            </a:extLst>
          </p:cNvPr>
          <p:cNvCxnSpPr>
            <a:cxnSpLocks/>
          </p:cNvCxnSpPr>
          <p:nvPr/>
        </p:nvCxnSpPr>
        <p:spPr>
          <a:xfrm>
            <a:off x="2388799" y="928465"/>
            <a:ext cx="1456869" cy="0"/>
          </a:xfrm>
          <a:prstGeom prst="line">
            <a:avLst/>
          </a:prstGeom>
          <a:ln w="12700" cap="sq"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82920" y="1303657"/>
            <a:ext cx="856972" cy="581422"/>
          </a:xfrm>
          <a:prstGeom prst="rect">
            <a:avLst/>
          </a:prstGeom>
        </p:spPr>
      </p:pic>
      <p:sp>
        <p:nvSpPr>
          <p:cNvPr id="4" name="Slide Number Placeholder 3"/>
          <p:cNvSpPr>
            <a:spLocks noGrp="1"/>
          </p:cNvSpPr>
          <p:nvPr>
            <p:ph type="sldNum" sz="quarter" idx="12"/>
          </p:nvPr>
        </p:nvSpPr>
        <p:spPr>
          <a:xfrm>
            <a:off x="6553200" y="4767264"/>
            <a:ext cx="2133600" cy="273844"/>
          </a:xfrm>
          <a:prstGeom prst="rect">
            <a:avLst/>
          </a:prstGeom>
        </p:spPr>
        <p:txBody>
          <a:bodyPr/>
          <a:lstStyle/>
          <a:p>
            <a:r>
              <a:rPr lang="fr-FR" dirty="0"/>
              <a:t>9</a:t>
            </a:r>
          </a:p>
        </p:txBody>
      </p:sp>
    </p:spTree>
    <p:extLst>
      <p:ext uri="{BB962C8B-B14F-4D97-AF65-F5344CB8AC3E}">
        <p14:creationId xmlns:p14="http://schemas.microsoft.com/office/powerpoint/2010/main" val="1993097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2134</Words>
  <Application>Microsoft Office PowerPoint</Application>
  <PresentationFormat>On-screen Show (16:9)</PresentationFormat>
  <Paragraphs>331</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Segoe UI</vt:lpstr>
      <vt:lpstr>Segoe Ul</vt:lpstr>
      <vt:lpstr>Symbol</vt:lpstr>
      <vt:lpstr>Wingdings</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Accord institutionnel: Consultations</dc:title>
  <dc:creator/>
  <cp:lastModifiedBy>Mollia Eliane EDA MOLEL</cp:lastModifiedBy>
  <cp:revision>878</cp:revision>
  <cp:lastPrinted>2019-02-14T17:07:09Z</cp:lastPrinted>
  <dcterms:created xsi:type="dcterms:W3CDTF">2018-01-18T09:14:20Z</dcterms:created>
  <dcterms:modified xsi:type="dcterms:W3CDTF">2019-09-10T14:50:09Z</dcterms:modified>
</cp:coreProperties>
</file>